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Dreaming Outloud All Caps" charset="1" panose="00000500000000000000"/>
      <p:regular r:id="rId30"/>
    </p:embeddedFont>
    <p:embeddedFont>
      <p:font typeface="Abril Fatface" charset="1" panose="02000503000000020003"/>
      <p:regular r:id="rId31"/>
    </p:embeddedFont>
    <p:embeddedFont>
      <p:font typeface="Gagalin" charset="1" panose="00000500000000000000"/>
      <p:regular r:id="rId32"/>
    </p:embeddedFont>
    <p:embeddedFont>
      <p:font typeface="Stella" charset="1" panose="00000000000000000000"/>
      <p:regular r:id="rId33"/>
    </p:embeddedFont>
    <p:embeddedFont>
      <p:font typeface="Horizon" charset="1" panose="02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sv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0.png" Type="http://schemas.openxmlformats.org/officeDocument/2006/relationships/image"/><Relationship Id="rId9" Target="../media/image10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767866" y="-1889183"/>
            <a:ext cx="9125410" cy="6420971"/>
          </a:xfrm>
          <a:custGeom>
            <a:avLst/>
            <a:gdLst/>
            <a:ahLst/>
            <a:cxnLst/>
            <a:rect r="r" b="b" t="t" l="l"/>
            <a:pathLst>
              <a:path h="6420971" w="9125410">
                <a:moveTo>
                  <a:pt x="0" y="0"/>
                </a:moveTo>
                <a:lnTo>
                  <a:pt x="9125411" y="0"/>
                </a:lnTo>
                <a:lnTo>
                  <a:pt x="9125411" y="6420970"/>
                </a:lnTo>
                <a:lnTo>
                  <a:pt x="0" y="6420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46157">
            <a:off x="7555729" y="-2850212"/>
            <a:ext cx="14449154" cy="6804238"/>
          </a:xfrm>
          <a:custGeom>
            <a:avLst/>
            <a:gdLst/>
            <a:ahLst/>
            <a:cxnLst/>
            <a:rect r="r" b="b" t="t" l="l"/>
            <a:pathLst>
              <a:path h="6804238" w="14449154">
                <a:moveTo>
                  <a:pt x="0" y="0"/>
                </a:moveTo>
                <a:lnTo>
                  <a:pt x="14449154" y="0"/>
                </a:lnTo>
                <a:lnTo>
                  <a:pt x="14449154" y="6804237"/>
                </a:lnTo>
                <a:lnTo>
                  <a:pt x="0" y="6804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378263" y="6141586"/>
            <a:ext cx="9884531" cy="4654715"/>
          </a:xfrm>
          <a:custGeom>
            <a:avLst/>
            <a:gdLst/>
            <a:ahLst/>
            <a:cxnLst/>
            <a:rect r="r" b="b" t="t" l="l"/>
            <a:pathLst>
              <a:path h="4654715" w="9884531">
                <a:moveTo>
                  <a:pt x="9884531" y="0"/>
                </a:moveTo>
                <a:lnTo>
                  <a:pt x="0" y="0"/>
                </a:lnTo>
                <a:lnTo>
                  <a:pt x="0" y="4654716"/>
                </a:lnTo>
                <a:lnTo>
                  <a:pt x="9884531" y="4654716"/>
                </a:lnTo>
                <a:lnTo>
                  <a:pt x="988453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656042">
            <a:off x="-2433589" y="3295377"/>
            <a:ext cx="12520315" cy="9947959"/>
          </a:xfrm>
          <a:custGeom>
            <a:avLst/>
            <a:gdLst/>
            <a:ahLst/>
            <a:cxnLst/>
            <a:rect r="r" b="b" t="t" l="l"/>
            <a:pathLst>
              <a:path h="9947959" w="12520315">
                <a:moveTo>
                  <a:pt x="0" y="0"/>
                </a:moveTo>
                <a:lnTo>
                  <a:pt x="12520315" y="0"/>
                </a:lnTo>
                <a:lnTo>
                  <a:pt x="12520315" y="9947959"/>
                </a:lnTo>
                <a:lnTo>
                  <a:pt x="0" y="99479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3564003" y="1541375"/>
            <a:ext cx="1578876" cy="1779471"/>
          </a:xfrm>
          <a:custGeom>
            <a:avLst/>
            <a:gdLst/>
            <a:ahLst/>
            <a:cxnLst/>
            <a:rect r="r" b="b" t="t" l="l"/>
            <a:pathLst>
              <a:path h="1779471" w="1578876">
                <a:moveTo>
                  <a:pt x="1578875" y="0"/>
                </a:moveTo>
                <a:lnTo>
                  <a:pt x="0" y="0"/>
                </a:lnTo>
                <a:lnTo>
                  <a:pt x="0" y="1779471"/>
                </a:lnTo>
                <a:lnTo>
                  <a:pt x="1578875" y="1779471"/>
                </a:lnTo>
                <a:lnTo>
                  <a:pt x="157887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37448" y="4752172"/>
            <a:ext cx="5940306" cy="5033059"/>
          </a:xfrm>
          <a:custGeom>
            <a:avLst/>
            <a:gdLst/>
            <a:ahLst/>
            <a:cxnLst/>
            <a:rect r="r" b="b" t="t" l="l"/>
            <a:pathLst>
              <a:path h="5033059" w="5940306">
                <a:moveTo>
                  <a:pt x="0" y="0"/>
                </a:moveTo>
                <a:lnTo>
                  <a:pt x="5940306" y="0"/>
                </a:lnTo>
                <a:lnTo>
                  <a:pt x="5940306" y="5033059"/>
                </a:lnTo>
                <a:lnTo>
                  <a:pt x="0" y="50330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9179774" y="7949831"/>
            <a:ext cx="8079526" cy="669925"/>
          </a:xfrm>
          <a:prstGeom prst="rect">
            <a:avLst/>
          </a:prstGeom>
        </p:spPr>
        <p:txBody>
          <a:bodyPr anchor="t" rtlCol="false" tIns="0" lIns="0" bIns="0" rIns="0">
            <a:spAutoFit/>
          </a:bodyPr>
          <a:lstStyle/>
          <a:p>
            <a:pPr algn="r">
              <a:lnSpc>
                <a:spcPts val="5599"/>
              </a:lnSpc>
              <a:spcBef>
                <a:spcPct val="0"/>
              </a:spcBef>
            </a:pPr>
            <a:r>
              <a:rPr lang="en-US" sz="3999">
                <a:solidFill>
                  <a:srgbClr val="404A76"/>
                </a:solidFill>
                <a:latin typeface="Dreaming Outloud All Caps"/>
                <a:ea typeface="Dreaming Outloud All Caps"/>
                <a:cs typeface="Dreaming Outloud All Caps"/>
                <a:sym typeface="Dreaming Outloud All Caps"/>
              </a:rPr>
              <a:t>Presented By: Vaishnavi Kenjale</a:t>
            </a:r>
          </a:p>
        </p:txBody>
      </p:sp>
      <p:sp>
        <p:nvSpPr>
          <p:cNvPr name="TextBox 9" id="9"/>
          <p:cNvSpPr txBox="true"/>
          <p:nvPr/>
        </p:nvSpPr>
        <p:spPr>
          <a:xfrm rot="0">
            <a:off x="2194361" y="3130346"/>
            <a:ext cx="14892515" cy="3356625"/>
          </a:xfrm>
          <a:prstGeom prst="rect">
            <a:avLst/>
          </a:prstGeom>
        </p:spPr>
        <p:txBody>
          <a:bodyPr anchor="t" rtlCol="false" tIns="0" lIns="0" bIns="0" rIns="0">
            <a:spAutoFit/>
          </a:bodyPr>
          <a:lstStyle/>
          <a:p>
            <a:pPr algn="ctr">
              <a:lnSpc>
                <a:spcPts val="13439"/>
              </a:lnSpc>
              <a:spcBef>
                <a:spcPct val="0"/>
              </a:spcBef>
            </a:pPr>
            <a:r>
              <a:rPr lang="en-US" sz="9599">
                <a:solidFill>
                  <a:srgbClr val="000000"/>
                </a:solidFill>
                <a:latin typeface="Abril Fatface"/>
                <a:ea typeface="Abril Fatface"/>
                <a:cs typeface="Abril Fatface"/>
                <a:sym typeface="Abril Fatface"/>
              </a:rPr>
              <a:t>Career Aspirations</a:t>
            </a:r>
          </a:p>
          <a:p>
            <a:pPr algn="ctr">
              <a:lnSpc>
                <a:spcPts val="13439"/>
              </a:lnSpc>
              <a:spcBef>
                <a:spcPct val="0"/>
              </a:spcBef>
            </a:pPr>
            <a:r>
              <a:rPr lang="en-US" sz="9599">
                <a:solidFill>
                  <a:srgbClr val="000000"/>
                </a:solidFill>
                <a:latin typeface="Abril Fatface"/>
                <a:ea typeface="Abril Fatface"/>
                <a:cs typeface="Abril Fatface"/>
                <a:sym typeface="Abril Fatface"/>
              </a:rPr>
              <a:t> of Gen 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028700" y="2586342"/>
            <a:ext cx="12044601" cy="5024119"/>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SELECT</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     `Work With Unsocial Company`,</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      COUNT(CASE WHEN Gender = 'M' THEN 1 END) AS Male_Respondents,</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      COUNT(CASE WHEN Gender = 'F' THEN 1 END) AS Female_Respondents,</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      COUNT(CASE WHEN Gender = 'Other' THEN 1 END) AS Other_Respondents</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FROM genz</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WHERE Country = 'IND'</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GROUP BY `Work With Unsocial Company`</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ORDER BY `Work With Unsocial Company`;</a:t>
            </a:r>
          </a:p>
        </p:txBody>
      </p:sp>
      <p:sp>
        <p:nvSpPr>
          <p:cNvPr name="Freeform 3" id="3"/>
          <p:cNvSpPr/>
          <p:nvPr/>
        </p:nvSpPr>
        <p:spPr>
          <a:xfrm flipH="false" flipV="false" rot="0">
            <a:off x="8529856" y="6175234"/>
            <a:ext cx="9400331" cy="3818885"/>
          </a:xfrm>
          <a:custGeom>
            <a:avLst/>
            <a:gdLst/>
            <a:ahLst/>
            <a:cxnLst/>
            <a:rect r="r" b="b" t="t" l="l"/>
            <a:pathLst>
              <a:path h="3818885" w="9400331">
                <a:moveTo>
                  <a:pt x="0" y="0"/>
                </a:moveTo>
                <a:lnTo>
                  <a:pt x="9400332" y="0"/>
                </a:lnTo>
                <a:lnTo>
                  <a:pt x="9400332" y="3818885"/>
                </a:lnTo>
                <a:lnTo>
                  <a:pt x="0" y="3818885"/>
                </a:lnTo>
                <a:lnTo>
                  <a:pt x="0" y="0"/>
                </a:lnTo>
                <a:close/>
              </a:path>
            </a:pathLst>
          </a:custGeom>
          <a:blipFill>
            <a:blip r:embed="rId2"/>
            <a:stretch>
              <a:fillRect l="0" t="0" r="0" b="0"/>
            </a:stretch>
          </a:blipFill>
        </p:spPr>
      </p:sp>
      <p:sp>
        <p:nvSpPr>
          <p:cNvPr name="Freeform 4" id="4"/>
          <p:cNvSpPr/>
          <p:nvPr/>
        </p:nvSpPr>
        <p:spPr>
          <a:xfrm flipH="false" flipV="false" rot="0">
            <a:off x="13752339" y="2002048"/>
            <a:ext cx="5175201" cy="3857877"/>
          </a:xfrm>
          <a:custGeom>
            <a:avLst/>
            <a:gdLst/>
            <a:ahLst/>
            <a:cxnLst/>
            <a:rect r="r" b="b" t="t" l="l"/>
            <a:pathLst>
              <a:path h="3857877" w="5175201">
                <a:moveTo>
                  <a:pt x="0" y="0"/>
                </a:moveTo>
                <a:lnTo>
                  <a:pt x="5175201" y="0"/>
                </a:lnTo>
                <a:lnTo>
                  <a:pt x="5175201" y="3857877"/>
                </a:lnTo>
                <a:lnTo>
                  <a:pt x="0" y="3857877"/>
                </a:lnTo>
                <a:lnTo>
                  <a:pt x="0" y="0"/>
                </a:lnTo>
                <a:close/>
              </a:path>
            </a:pathLst>
          </a:custGeom>
          <a:blipFill>
            <a:blip r:embed="rId3">
              <a:alphaModFix amt="49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537103"/>
            <a:ext cx="16230600" cy="146494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7. How does the preference for socially impactful companies vary by gender?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721269" y="2800495"/>
            <a:ext cx="16953429" cy="42481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SELECT</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          `Expected Monthly Salary for First 3 Years` AS `Minimum Expected Monthly Salary for First 3 Years`,</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           COUNT(*) AS Respondents</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FROM genz</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WHERE Country = 'IND'</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GROUP BY `Expected Monthly Salary for First 3 Years`</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ORDER BY Respondents ASC</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LIMIT 1;</a:t>
            </a:r>
          </a:p>
        </p:txBody>
      </p:sp>
      <p:sp>
        <p:nvSpPr>
          <p:cNvPr name="Freeform 3" id="3"/>
          <p:cNvSpPr/>
          <p:nvPr/>
        </p:nvSpPr>
        <p:spPr>
          <a:xfrm flipH="false" flipV="false" rot="0">
            <a:off x="3290739" y="7547313"/>
            <a:ext cx="9861938" cy="1710987"/>
          </a:xfrm>
          <a:custGeom>
            <a:avLst/>
            <a:gdLst/>
            <a:ahLst/>
            <a:cxnLst/>
            <a:rect r="r" b="b" t="t" l="l"/>
            <a:pathLst>
              <a:path h="1710987" w="9861938">
                <a:moveTo>
                  <a:pt x="0" y="0"/>
                </a:moveTo>
                <a:lnTo>
                  <a:pt x="9861937" y="0"/>
                </a:lnTo>
                <a:lnTo>
                  <a:pt x="9861937" y="1710987"/>
                </a:lnTo>
                <a:lnTo>
                  <a:pt x="0" y="1710987"/>
                </a:lnTo>
                <a:lnTo>
                  <a:pt x="0" y="0"/>
                </a:lnTo>
                <a:close/>
              </a:path>
            </a:pathLst>
          </a:custGeom>
          <a:blipFill>
            <a:blip r:embed="rId2"/>
            <a:stretch>
              <a:fillRect l="0" t="0" r="0" b="0"/>
            </a:stretch>
          </a:blipFill>
        </p:spPr>
      </p:sp>
      <p:sp>
        <p:nvSpPr>
          <p:cNvPr name="Freeform 4" id="4"/>
          <p:cNvSpPr/>
          <p:nvPr/>
        </p:nvSpPr>
        <p:spPr>
          <a:xfrm flipH="false" flipV="false" rot="0">
            <a:off x="14277940" y="5994869"/>
            <a:ext cx="4010060" cy="4114800"/>
          </a:xfrm>
          <a:custGeom>
            <a:avLst/>
            <a:gdLst/>
            <a:ahLst/>
            <a:cxnLst/>
            <a:rect r="r" b="b" t="t" l="l"/>
            <a:pathLst>
              <a:path h="4114800" w="4010060">
                <a:moveTo>
                  <a:pt x="0" y="0"/>
                </a:moveTo>
                <a:lnTo>
                  <a:pt x="4010060" y="0"/>
                </a:lnTo>
                <a:lnTo>
                  <a:pt x="4010060" y="4114800"/>
                </a:lnTo>
                <a:lnTo>
                  <a:pt x="0" y="4114800"/>
                </a:lnTo>
                <a:lnTo>
                  <a:pt x="0" y="0"/>
                </a:lnTo>
                <a:close/>
              </a:path>
            </a:pathLst>
          </a:custGeom>
          <a:blipFill>
            <a:blip r:embed="rId3">
              <a:alphaModFix amt="4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488539" y="5994869"/>
            <a:ext cx="5588862" cy="4114800"/>
          </a:xfrm>
          <a:custGeom>
            <a:avLst/>
            <a:gdLst/>
            <a:ahLst/>
            <a:cxnLst/>
            <a:rect r="r" b="b" t="t" l="l"/>
            <a:pathLst>
              <a:path h="4114800" w="5588862">
                <a:moveTo>
                  <a:pt x="0" y="0"/>
                </a:moveTo>
                <a:lnTo>
                  <a:pt x="5588862" y="0"/>
                </a:lnTo>
                <a:lnTo>
                  <a:pt x="5588862" y="4114800"/>
                </a:lnTo>
                <a:lnTo>
                  <a:pt x="0" y="4114800"/>
                </a:lnTo>
                <a:lnTo>
                  <a:pt x="0" y="0"/>
                </a:lnTo>
                <a:close/>
              </a:path>
            </a:pathLst>
          </a:custGeom>
          <a:blipFill>
            <a:blip r:embed="rId5">
              <a:alphaModFix amt="92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489806"/>
            <a:ext cx="18288000" cy="146494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8. What is the distribution of minimum expected salary in the first three years among respondents?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302446" y="6574733"/>
            <a:ext cx="7988054" cy="1948306"/>
          </a:xfrm>
          <a:custGeom>
            <a:avLst/>
            <a:gdLst/>
            <a:ahLst/>
            <a:cxnLst/>
            <a:rect r="r" b="b" t="t" l="l"/>
            <a:pathLst>
              <a:path h="1948306" w="7988054">
                <a:moveTo>
                  <a:pt x="0" y="0"/>
                </a:moveTo>
                <a:lnTo>
                  <a:pt x="7988055" y="0"/>
                </a:lnTo>
                <a:lnTo>
                  <a:pt x="7988055" y="1948306"/>
                </a:lnTo>
                <a:lnTo>
                  <a:pt x="0" y="1948306"/>
                </a:lnTo>
                <a:lnTo>
                  <a:pt x="0" y="0"/>
                </a:lnTo>
                <a:close/>
              </a:path>
            </a:pathLst>
          </a:custGeom>
          <a:blipFill>
            <a:blip r:embed="rId2"/>
            <a:stretch>
              <a:fillRect l="0" t="0" r="0" b="0"/>
            </a:stretch>
          </a:blipFill>
        </p:spPr>
      </p:sp>
      <p:sp>
        <p:nvSpPr>
          <p:cNvPr name="TextBox 3" id="3"/>
          <p:cNvSpPr txBox="true"/>
          <p:nvPr/>
        </p:nvSpPr>
        <p:spPr>
          <a:xfrm rot="0">
            <a:off x="2722662" y="624840"/>
            <a:ext cx="12842677" cy="72199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9. What is the expected minimum monthly salary in hand?</a:t>
            </a:r>
          </a:p>
        </p:txBody>
      </p:sp>
      <p:sp>
        <p:nvSpPr>
          <p:cNvPr name="TextBox 4" id="4"/>
          <p:cNvSpPr txBox="true"/>
          <p:nvPr/>
        </p:nvSpPr>
        <p:spPr>
          <a:xfrm rot="0">
            <a:off x="1028700" y="2442788"/>
            <a:ext cx="14498360" cy="2950845"/>
          </a:xfrm>
          <a:prstGeom prst="rect">
            <a:avLst/>
          </a:prstGeom>
        </p:spPr>
        <p:txBody>
          <a:bodyPr anchor="t" rtlCol="false" tIns="0" lIns="0" bIns="0" rIns="0">
            <a:spAutoFit/>
          </a:bodyPr>
          <a:lstStyle/>
          <a:p>
            <a:pPr algn="l">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SELECT</a:t>
            </a:r>
          </a:p>
          <a:p>
            <a:pPr algn="l">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         MIN(`Fresher Monthly Salary`) AS Minimum_Monthly_Salary</a:t>
            </a:r>
          </a:p>
          <a:p>
            <a:pPr algn="l">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FROM genz</a:t>
            </a:r>
          </a:p>
          <a:p>
            <a:pPr algn="l">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WHERE Country = 'IND' AND `Fresher Monthly Salary`&lt;&gt; 0;</a:t>
            </a:r>
          </a:p>
        </p:txBody>
      </p:sp>
      <p:sp>
        <p:nvSpPr>
          <p:cNvPr name="Freeform 5" id="5"/>
          <p:cNvSpPr/>
          <p:nvPr/>
        </p:nvSpPr>
        <p:spPr>
          <a:xfrm flipH="false" flipV="false" rot="0">
            <a:off x="11450719" y="6172200"/>
            <a:ext cx="6837281" cy="4114800"/>
          </a:xfrm>
          <a:custGeom>
            <a:avLst/>
            <a:gdLst/>
            <a:ahLst/>
            <a:cxnLst/>
            <a:rect r="r" b="b" t="t" l="l"/>
            <a:pathLst>
              <a:path h="4114800" w="6837281">
                <a:moveTo>
                  <a:pt x="0" y="0"/>
                </a:moveTo>
                <a:lnTo>
                  <a:pt x="6837281" y="0"/>
                </a:lnTo>
                <a:lnTo>
                  <a:pt x="6837281" y="4114800"/>
                </a:lnTo>
                <a:lnTo>
                  <a:pt x="0" y="4114800"/>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8452223" y="5887119"/>
            <a:ext cx="9092976" cy="1754157"/>
          </a:xfrm>
          <a:custGeom>
            <a:avLst/>
            <a:gdLst/>
            <a:ahLst/>
            <a:cxnLst/>
            <a:rect r="r" b="b" t="t" l="l"/>
            <a:pathLst>
              <a:path h="1754157" w="9092976">
                <a:moveTo>
                  <a:pt x="0" y="0"/>
                </a:moveTo>
                <a:lnTo>
                  <a:pt x="9092975" y="0"/>
                </a:lnTo>
                <a:lnTo>
                  <a:pt x="9092975" y="1754157"/>
                </a:lnTo>
                <a:lnTo>
                  <a:pt x="0" y="1754157"/>
                </a:lnTo>
                <a:lnTo>
                  <a:pt x="0" y="0"/>
                </a:lnTo>
                <a:close/>
              </a:path>
            </a:pathLst>
          </a:custGeom>
          <a:blipFill>
            <a:blip r:embed="rId2"/>
            <a:stretch>
              <a:fillRect l="0" t="0" r="0" b="0"/>
            </a:stretch>
          </a:blipFill>
        </p:spPr>
      </p:sp>
      <p:sp>
        <p:nvSpPr>
          <p:cNvPr name="Freeform 3" id="3"/>
          <p:cNvSpPr/>
          <p:nvPr/>
        </p:nvSpPr>
        <p:spPr>
          <a:xfrm flipH="false" flipV="false" rot="0">
            <a:off x="2007604" y="6336441"/>
            <a:ext cx="5097162" cy="4114800"/>
          </a:xfrm>
          <a:custGeom>
            <a:avLst/>
            <a:gdLst/>
            <a:ahLst/>
            <a:cxnLst/>
            <a:rect r="r" b="b" t="t" l="l"/>
            <a:pathLst>
              <a:path h="4114800" w="5097162">
                <a:moveTo>
                  <a:pt x="0" y="0"/>
                </a:moveTo>
                <a:lnTo>
                  <a:pt x="5097162" y="0"/>
                </a:lnTo>
                <a:lnTo>
                  <a:pt x="5097162" y="4114800"/>
                </a:lnTo>
                <a:lnTo>
                  <a:pt x="0" y="4114800"/>
                </a:lnTo>
                <a:lnTo>
                  <a:pt x="0" y="0"/>
                </a:lnTo>
                <a:close/>
              </a:path>
            </a:pathLst>
          </a:custGeom>
          <a:blipFill>
            <a:blip r:embed="rId3">
              <a:alphaModFix amt="65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388269"/>
            <a:ext cx="17259300" cy="3498850"/>
          </a:xfrm>
          <a:prstGeom prst="rect">
            <a:avLst/>
          </a:prstGeom>
        </p:spPr>
        <p:txBody>
          <a:bodyPr anchor="t" rtlCol="false" tIns="0" lIns="0" bIns="0" rIns="0">
            <a:spAutoFit/>
          </a:bodyPr>
          <a:lstStyle/>
          <a:p>
            <a:pPr algn="l">
              <a:lnSpc>
                <a:spcPts val="5600"/>
              </a:lnSpc>
              <a:spcBef>
                <a:spcPct val="0"/>
              </a:spcBef>
            </a:pPr>
            <a:r>
              <a:rPr lang="en-US" sz="4000">
                <a:solidFill>
                  <a:srgbClr val="000000"/>
                </a:solidFill>
                <a:latin typeface="Dreaming Outloud All Caps"/>
                <a:ea typeface="Dreaming Outloud All Caps"/>
                <a:cs typeface="Dreaming Outloud All Caps"/>
                <a:sym typeface="Dreaming Outloud All Caps"/>
              </a:rPr>
              <a:t>SELECT</a:t>
            </a:r>
          </a:p>
          <a:p>
            <a:pPr algn="l">
              <a:lnSpc>
                <a:spcPts val="5600"/>
              </a:lnSpc>
              <a:spcBef>
                <a:spcPct val="0"/>
              </a:spcBef>
            </a:pPr>
            <a:r>
              <a:rPr lang="en-US" sz="4000">
                <a:solidFill>
                  <a:srgbClr val="000000"/>
                </a:solidFill>
                <a:latin typeface="Dreaming Outloud All Caps"/>
                <a:ea typeface="Dreaming Outloud All Caps"/>
                <a:cs typeface="Dreaming Outloud All Caps"/>
                <a:sym typeface="Dreaming Outloud All Caps"/>
              </a:rPr>
              <a:t>           ROUND(SUM(CASE WHEN `Working Environment` = 'Remote' THEN 1 END)*100/COUNT(*)) AS Percentage_Of_Remote_Worker</a:t>
            </a:r>
          </a:p>
          <a:p>
            <a:pPr algn="l">
              <a:lnSpc>
                <a:spcPts val="5600"/>
              </a:lnSpc>
              <a:spcBef>
                <a:spcPct val="0"/>
              </a:spcBef>
            </a:pPr>
            <a:r>
              <a:rPr lang="en-US" sz="4000">
                <a:solidFill>
                  <a:srgbClr val="000000"/>
                </a:solidFill>
                <a:latin typeface="Dreaming Outloud All Caps"/>
                <a:ea typeface="Dreaming Outloud All Caps"/>
                <a:cs typeface="Dreaming Outloud All Caps"/>
                <a:sym typeface="Dreaming Outloud All Caps"/>
              </a:rPr>
              <a:t>FROM genz</a:t>
            </a:r>
          </a:p>
          <a:p>
            <a:pPr algn="l">
              <a:lnSpc>
                <a:spcPts val="5600"/>
              </a:lnSpc>
              <a:spcBef>
                <a:spcPct val="0"/>
              </a:spcBef>
            </a:pPr>
            <a:r>
              <a:rPr lang="en-US" sz="4000">
                <a:solidFill>
                  <a:srgbClr val="000000"/>
                </a:solidFill>
                <a:latin typeface="Dreaming Outloud All Caps"/>
                <a:ea typeface="Dreaming Outloud All Caps"/>
                <a:cs typeface="Dreaming Outloud All Caps"/>
                <a:sym typeface="Dreaming Outloud All Caps"/>
              </a:rPr>
              <a:t>WHERE Country = 'IND';</a:t>
            </a:r>
          </a:p>
        </p:txBody>
      </p:sp>
      <p:sp>
        <p:nvSpPr>
          <p:cNvPr name="TextBox 5" id="5"/>
          <p:cNvSpPr txBox="true"/>
          <p:nvPr/>
        </p:nvSpPr>
        <p:spPr>
          <a:xfrm rot="0">
            <a:off x="2388751" y="624840"/>
            <a:ext cx="13510499" cy="72199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10. What percentage of respondents prefer remote working?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999213" y="6286400"/>
            <a:ext cx="9041081" cy="2037949"/>
          </a:xfrm>
          <a:custGeom>
            <a:avLst/>
            <a:gdLst/>
            <a:ahLst/>
            <a:cxnLst/>
            <a:rect r="r" b="b" t="t" l="l"/>
            <a:pathLst>
              <a:path h="2037949" w="9041081">
                <a:moveTo>
                  <a:pt x="0" y="0"/>
                </a:moveTo>
                <a:lnTo>
                  <a:pt x="9041082" y="0"/>
                </a:lnTo>
                <a:lnTo>
                  <a:pt x="9041082" y="2037949"/>
                </a:lnTo>
                <a:lnTo>
                  <a:pt x="0" y="2037949"/>
                </a:lnTo>
                <a:lnTo>
                  <a:pt x="0" y="0"/>
                </a:lnTo>
                <a:close/>
              </a:path>
            </a:pathLst>
          </a:custGeom>
          <a:blipFill>
            <a:blip r:embed="rId2"/>
            <a:stretch>
              <a:fillRect l="0" t="0" r="0" b="0"/>
            </a:stretch>
          </a:blipFill>
        </p:spPr>
      </p:sp>
      <p:sp>
        <p:nvSpPr>
          <p:cNvPr name="Freeform 3" id="3"/>
          <p:cNvSpPr/>
          <p:nvPr/>
        </p:nvSpPr>
        <p:spPr>
          <a:xfrm flipH="false" flipV="false" rot="0">
            <a:off x="13466097" y="5600747"/>
            <a:ext cx="3469979" cy="3409255"/>
          </a:xfrm>
          <a:custGeom>
            <a:avLst/>
            <a:gdLst/>
            <a:ahLst/>
            <a:cxnLst/>
            <a:rect r="r" b="b" t="t" l="l"/>
            <a:pathLst>
              <a:path h="3409255" w="3469979">
                <a:moveTo>
                  <a:pt x="0" y="0"/>
                </a:moveTo>
                <a:lnTo>
                  <a:pt x="3469980" y="0"/>
                </a:lnTo>
                <a:lnTo>
                  <a:pt x="3469980" y="3409255"/>
                </a:lnTo>
                <a:lnTo>
                  <a:pt x="0" y="3409255"/>
                </a:lnTo>
                <a:lnTo>
                  <a:pt x="0" y="0"/>
                </a:lnTo>
                <a:close/>
              </a:path>
            </a:pathLst>
          </a:custGeom>
          <a:blipFill>
            <a:blip r:embed="rId3"/>
            <a:stretch>
              <a:fillRect l="0" t="0" r="0" b="0"/>
            </a:stretch>
          </a:blipFill>
        </p:spPr>
      </p:sp>
      <p:sp>
        <p:nvSpPr>
          <p:cNvPr name="Freeform 4" id="4"/>
          <p:cNvSpPr/>
          <p:nvPr/>
        </p:nvSpPr>
        <p:spPr>
          <a:xfrm flipH="false" flipV="false" rot="0">
            <a:off x="13803551" y="7733003"/>
            <a:ext cx="2795072" cy="2553997"/>
          </a:xfrm>
          <a:custGeom>
            <a:avLst/>
            <a:gdLst/>
            <a:ahLst/>
            <a:cxnLst/>
            <a:rect r="r" b="b" t="t" l="l"/>
            <a:pathLst>
              <a:path h="2553997" w="2795072">
                <a:moveTo>
                  <a:pt x="0" y="0"/>
                </a:moveTo>
                <a:lnTo>
                  <a:pt x="2795072" y="0"/>
                </a:lnTo>
                <a:lnTo>
                  <a:pt x="2795072" y="2553997"/>
                </a:lnTo>
                <a:lnTo>
                  <a:pt x="0" y="2553997"/>
                </a:lnTo>
                <a:lnTo>
                  <a:pt x="0" y="0"/>
                </a:lnTo>
                <a:close/>
              </a:path>
            </a:pathLst>
          </a:custGeom>
          <a:blipFill>
            <a:blip r:embed="rId4">
              <a:alphaModFix amt="89000"/>
            </a:blip>
            <a:stretch>
              <a:fillRect l="0" t="0" r="0" b="0"/>
            </a:stretch>
          </a:blipFill>
        </p:spPr>
      </p:sp>
      <p:sp>
        <p:nvSpPr>
          <p:cNvPr name="TextBox 5" id="5"/>
          <p:cNvSpPr txBox="true"/>
          <p:nvPr/>
        </p:nvSpPr>
        <p:spPr>
          <a:xfrm rot="0">
            <a:off x="3261715" y="624840"/>
            <a:ext cx="12142946" cy="72199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11. What is the preferred number of daily work hours?</a:t>
            </a:r>
          </a:p>
        </p:txBody>
      </p:sp>
      <p:sp>
        <p:nvSpPr>
          <p:cNvPr name="TextBox 6" id="6"/>
          <p:cNvSpPr txBox="true"/>
          <p:nvPr/>
        </p:nvSpPr>
        <p:spPr>
          <a:xfrm rot="0">
            <a:off x="1028700" y="2617853"/>
            <a:ext cx="15569923" cy="1979930"/>
          </a:xfrm>
          <a:prstGeom prst="rect">
            <a:avLst/>
          </a:prstGeom>
        </p:spPr>
        <p:txBody>
          <a:bodyPr anchor="t" rtlCol="false" tIns="0" lIns="0" bIns="0" rIns="0">
            <a:spAutoFit/>
          </a:bodyPr>
          <a:lstStyle/>
          <a:p>
            <a:pPr algn="l">
              <a:lnSpc>
                <a:spcPts val="5320"/>
              </a:lnSpc>
              <a:spcBef>
                <a:spcPct val="0"/>
              </a:spcBef>
            </a:pPr>
            <a:r>
              <a:rPr lang="en-US" sz="3800">
                <a:solidFill>
                  <a:srgbClr val="000000"/>
                </a:solidFill>
                <a:latin typeface="Dreaming Outloud All Caps"/>
                <a:ea typeface="Dreaming Outloud All Caps"/>
                <a:cs typeface="Dreaming Outloud All Caps"/>
                <a:sym typeface="Dreaming Outloud All Caps"/>
              </a:rPr>
              <a:t>SELECT</a:t>
            </a:r>
          </a:p>
          <a:p>
            <a:pPr algn="l">
              <a:lnSpc>
                <a:spcPts val="5320"/>
              </a:lnSpc>
              <a:spcBef>
                <a:spcPct val="0"/>
              </a:spcBef>
            </a:pPr>
            <a:r>
              <a:rPr lang="en-US" sz="3800">
                <a:solidFill>
                  <a:srgbClr val="000000"/>
                </a:solidFill>
                <a:latin typeface="Dreaming Outloud All Caps"/>
                <a:ea typeface="Dreaming Outloud All Caps"/>
                <a:cs typeface="Dreaming Outloud All Caps"/>
                <a:sym typeface="Dreaming Outloud All Caps"/>
              </a:rPr>
              <a:t>           MAX(`Working Hours EveryDay`) AS Preferred_no_of_Daily_Work_Hours</a:t>
            </a:r>
          </a:p>
          <a:p>
            <a:pPr algn="l">
              <a:lnSpc>
                <a:spcPts val="5320"/>
              </a:lnSpc>
              <a:spcBef>
                <a:spcPct val="0"/>
              </a:spcBef>
            </a:pPr>
            <a:r>
              <a:rPr lang="en-US" sz="3800">
                <a:solidFill>
                  <a:srgbClr val="000000"/>
                </a:solidFill>
                <a:latin typeface="Dreaming Outloud All Caps"/>
                <a:ea typeface="Dreaming Outloud All Caps"/>
                <a:cs typeface="Dreaming Outloud All Caps"/>
                <a:sym typeface="Dreaming Outloud All Caps"/>
              </a:rPr>
              <a:t>FROM genz;</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7655327" y="6116918"/>
            <a:ext cx="8745889" cy="2313727"/>
          </a:xfrm>
          <a:custGeom>
            <a:avLst/>
            <a:gdLst/>
            <a:ahLst/>
            <a:cxnLst/>
            <a:rect r="r" b="b" t="t" l="l"/>
            <a:pathLst>
              <a:path h="2313727" w="8745889">
                <a:moveTo>
                  <a:pt x="0" y="0"/>
                </a:moveTo>
                <a:lnTo>
                  <a:pt x="8745890" y="0"/>
                </a:lnTo>
                <a:lnTo>
                  <a:pt x="8745890" y="2313728"/>
                </a:lnTo>
                <a:lnTo>
                  <a:pt x="0" y="2313728"/>
                </a:lnTo>
                <a:lnTo>
                  <a:pt x="0" y="0"/>
                </a:lnTo>
                <a:close/>
              </a:path>
            </a:pathLst>
          </a:custGeom>
          <a:blipFill>
            <a:blip r:embed="rId2"/>
            <a:stretch>
              <a:fillRect l="0" t="0" r="0" b="0"/>
            </a:stretch>
          </a:blipFill>
        </p:spPr>
      </p:sp>
      <p:sp>
        <p:nvSpPr>
          <p:cNvPr name="Freeform 3" id="3"/>
          <p:cNvSpPr/>
          <p:nvPr/>
        </p:nvSpPr>
        <p:spPr>
          <a:xfrm flipH="false" flipV="false" rot="0">
            <a:off x="1028700" y="6373246"/>
            <a:ext cx="6339328" cy="4114800"/>
          </a:xfrm>
          <a:custGeom>
            <a:avLst/>
            <a:gdLst/>
            <a:ahLst/>
            <a:cxnLst/>
            <a:rect r="r" b="b" t="t" l="l"/>
            <a:pathLst>
              <a:path h="4114800" w="6339328">
                <a:moveTo>
                  <a:pt x="0" y="0"/>
                </a:moveTo>
                <a:lnTo>
                  <a:pt x="6339328" y="0"/>
                </a:lnTo>
                <a:lnTo>
                  <a:pt x="6339328" y="4114800"/>
                </a:lnTo>
                <a:lnTo>
                  <a:pt x="0" y="4114800"/>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86783" y="624840"/>
            <a:ext cx="14514434" cy="72199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12. What are the common work frustrations among respondents?</a:t>
            </a:r>
          </a:p>
        </p:txBody>
      </p:sp>
      <p:sp>
        <p:nvSpPr>
          <p:cNvPr name="TextBox 5" id="5"/>
          <p:cNvSpPr txBox="true"/>
          <p:nvPr/>
        </p:nvSpPr>
        <p:spPr>
          <a:xfrm rot="0">
            <a:off x="1028700" y="2537383"/>
            <a:ext cx="14544795" cy="2950845"/>
          </a:xfrm>
          <a:prstGeom prst="rect">
            <a:avLst/>
          </a:prstGeom>
        </p:spPr>
        <p:txBody>
          <a:bodyPr anchor="t" rtlCol="false" tIns="0" lIns="0" bIns="0" rIns="0">
            <a:spAutoFit/>
          </a:bodyPr>
          <a:lstStyle/>
          <a:p>
            <a:pPr algn="l">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SELECT</a:t>
            </a:r>
          </a:p>
          <a:p>
            <a:pPr algn="l">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           MAX(`Frustration at work`) AS Common_Work_Frustration</a:t>
            </a:r>
          </a:p>
          <a:p>
            <a:pPr algn="l">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FROM genz</a:t>
            </a:r>
          </a:p>
          <a:p>
            <a:pPr algn="l">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WHERE Country = 'IND';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288834" y="2513648"/>
            <a:ext cx="12097227" cy="4781549"/>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SELECT</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           `Break To Stay Healthy`,</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            COUNT(CASE WHEN Gender = 'M' THEN 1 END) AS 'Male_Respondents',</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            COUNT(CASE WHEN Gender = 'F' THEN 1 END) AS 'Female_Respondents',</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            COUNT(CASE WHEN Gender = 'Other' THEN 1 END) AS 'Other_Respondents'</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FROM genz</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WHERE Country = 'IND'</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GROUP BY `Break To Stay Healthy`</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ORDER BY 'Male_Respondents', 'Female_Respondents', 'Other_Respondents';</a:t>
            </a:r>
          </a:p>
        </p:txBody>
      </p:sp>
      <p:sp>
        <p:nvSpPr>
          <p:cNvPr name="Freeform 3" id="3"/>
          <p:cNvSpPr/>
          <p:nvPr/>
        </p:nvSpPr>
        <p:spPr>
          <a:xfrm flipH="false" flipV="false" rot="0">
            <a:off x="5528305" y="7623551"/>
            <a:ext cx="8927816" cy="2360575"/>
          </a:xfrm>
          <a:custGeom>
            <a:avLst/>
            <a:gdLst/>
            <a:ahLst/>
            <a:cxnLst/>
            <a:rect r="r" b="b" t="t" l="l"/>
            <a:pathLst>
              <a:path h="2360575" w="8927816">
                <a:moveTo>
                  <a:pt x="0" y="0"/>
                </a:moveTo>
                <a:lnTo>
                  <a:pt x="8927816" y="0"/>
                </a:lnTo>
                <a:lnTo>
                  <a:pt x="8927816" y="2360575"/>
                </a:lnTo>
                <a:lnTo>
                  <a:pt x="0" y="2360575"/>
                </a:lnTo>
                <a:lnTo>
                  <a:pt x="0" y="0"/>
                </a:lnTo>
                <a:close/>
              </a:path>
            </a:pathLst>
          </a:custGeom>
          <a:blipFill>
            <a:blip r:embed="rId2"/>
            <a:stretch>
              <a:fillRect l="0" t="0" r="0" b="0"/>
            </a:stretch>
          </a:blipFill>
        </p:spPr>
      </p:sp>
      <p:sp>
        <p:nvSpPr>
          <p:cNvPr name="Freeform 4" id="4"/>
          <p:cNvSpPr/>
          <p:nvPr/>
        </p:nvSpPr>
        <p:spPr>
          <a:xfrm flipH="false" flipV="false" rot="0">
            <a:off x="13898686" y="4056991"/>
            <a:ext cx="4389314" cy="3048578"/>
          </a:xfrm>
          <a:custGeom>
            <a:avLst/>
            <a:gdLst/>
            <a:ahLst/>
            <a:cxnLst/>
            <a:rect r="r" b="b" t="t" l="l"/>
            <a:pathLst>
              <a:path h="3048578" w="4389314">
                <a:moveTo>
                  <a:pt x="0" y="0"/>
                </a:moveTo>
                <a:lnTo>
                  <a:pt x="4389314" y="0"/>
                </a:lnTo>
                <a:lnTo>
                  <a:pt x="4389314" y="3048577"/>
                </a:lnTo>
                <a:lnTo>
                  <a:pt x="0" y="3048577"/>
                </a:lnTo>
                <a:lnTo>
                  <a:pt x="0" y="0"/>
                </a:lnTo>
                <a:close/>
              </a:path>
            </a:pathLst>
          </a:custGeom>
          <a:blipFill>
            <a:blip r:embed="rId3"/>
            <a:stretch>
              <a:fillRect l="0" t="0" r="0" b="0"/>
            </a:stretch>
          </a:blipFill>
        </p:spPr>
      </p:sp>
      <p:sp>
        <p:nvSpPr>
          <p:cNvPr name="TextBox 5" id="5"/>
          <p:cNvSpPr txBox="true"/>
          <p:nvPr/>
        </p:nvSpPr>
        <p:spPr>
          <a:xfrm rot="0">
            <a:off x="1288834" y="537103"/>
            <a:ext cx="16230600" cy="146494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13. How does the need for work-life balance interventions vary by gender?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400373" y="7088107"/>
            <a:ext cx="9772724" cy="1360759"/>
          </a:xfrm>
          <a:custGeom>
            <a:avLst/>
            <a:gdLst/>
            <a:ahLst/>
            <a:cxnLst/>
            <a:rect r="r" b="b" t="t" l="l"/>
            <a:pathLst>
              <a:path h="1360759" w="9772724">
                <a:moveTo>
                  <a:pt x="0" y="0"/>
                </a:moveTo>
                <a:lnTo>
                  <a:pt x="9772724" y="0"/>
                </a:lnTo>
                <a:lnTo>
                  <a:pt x="9772724" y="1360759"/>
                </a:lnTo>
                <a:lnTo>
                  <a:pt x="0" y="1360759"/>
                </a:lnTo>
                <a:lnTo>
                  <a:pt x="0" y="0"/>
                </a:lnTo>
                <a:close/>
              </a:path>
            </a:pathLst>
          </a:custGeom>
          <a:blipFill>
            <a:blip r:embed="rId2"/>
            <a:stretch>
              <a:fillRect l="0" t="0" r="0" b="0"/>
            </a:stretch>
          </a:blipFill>
        </p:spPr>
      </p:sp>
      <p:sp>
        <p:nvSpPr>
          <p:cNvPr name="Freeform 3" id="3"/>
          <p:cNvSpPr/>
          <p:nvPr/>
        </p:nvSpPr>
        <p:spPr>
          <a:xfrm flipH="false" flipV="false" rot="0">
            <a:off x="14277035" y="4413484"/>
            <a:ext cx="3501325" cy="5349247"/>
          </a:xfrm>
          <a:custGeom>
            <a:avLst/>
            <a:gdLst/>
            <a:ahLst/>
            <a:cxnLst/>
            <a:rect r="r" b="b" t="t" l="l"/>
            <a:pathLst>
              <a:path h="5349247" w="3501325">
                <a:moveTo>
                  <a:pt x="0" y="0"/>
                </a:moveTo>
                <a:lnTo>
                  <a:pt x="3501326" y="0"/>
                </a:lnTo>
                <a:lnTo>
                  <a:pt x="3501326" y="5349247"/>
                </a:lnTo>
                <a:lnTo>
                  <a:pt x="0" y="5349247"/>
                </a:lnTo>
                <a:lnTo>
                  <a:pt x="0" y="0"/>
                </a:lnTo>
                <a:close/>
              </a:path>
            </a:pathLst>
          </a:custGeom>
          <a:blipFill>
            <a:blip r:embed="rId3">
              <a:alphaModFix amt="69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421443"/>
            <a:ext cx="17259300" cy="3258820"/>
          </a:xfrm>
          <a:prstGeom prst="rect">
            <a:avLst/>
          </a:prstGeom>
        </p:spPr>
        <p:txBody>
          <a:bodyPr anchor="t" rtlCol="false" tIns="0" lIns="0" bIns="0" rIns="0">
            <a:spAutoFit/>
          </a:bodyPr>
          <a:lstStyle/>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SELECT</a:t>
            </a:r>
          </a:p>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        COUNT(`Work at Unhealthy Workspace`) AS Respondents_Willing_Work_Under_Abusive_Manager</a:t>
            </a:r>
          </a:p>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FROM genz</a:t>
            </a:r>
          </a:p>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WHERE Country = 'IND' AND `Work at Unhealthy Workspace` = 'Yes';</a:t>
            </a:r>
          </a:p>
        </p:txBody>
      </p:sp>
      <p:sp>
        <p:nvSpPr>
          <p:cNvPr name="TextBox 5" id="5"/>
          <p:cNvSpPr txBox="true"/>
          <p:nvPr/>
        </p:nvSpPr>
        <p:spPr>
          <a:xfrm rot="0">
            <a:off x="1028700" y="253365"/>
            <a:ext cx="16230600" cy="146494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14. How many respondents are willing to work under an abusive manager?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025993" y="4159146"/>
            <a:ext cx="6072775" cy="3742326"/>
          </a:xfrm>
          <a:custGeom>
            <a:avLst/>
            <a:gdLst/>
            <a:ahLst/>
            <a:cxnLst/>
            <a:rect r="r" b="b" t="t" l="l"/>
            <a:pathLst>
              <a:path h="3742326" w="6072775">
                <a:moveTo>
                  <a:pt x="0" y="0"/>
                </a:moveTo>
                <a:lnTo>
                  <a:pt x="6072775" y="0"/>
                </a:lnTo>
                <a:lnTo>
                  <a:pt x="6072775" y="3742326"/>
                </a:lnTo>
                <a:lnTo>
                  <a:pt x="0" y="3742326"/>
                </a:lnTo>
                <a:lnTo>
                  <a:pt x="0" y="0"/>
                </a:lnTo>
                <a:close/>
              </a:path>
            </a:pathLst>
          </a:custGeom>
          <a:blipFill>
            <a:blip r:embed="rId2"/>
            <a:stretch>
              <a:fillRect l="0" t="0" r="0" b="0"/>
            </a:stretch>
          </a:blipFill>
        </p:spPr>
      </p:sp>
      <p:sp>
        <p:nvSpPr>
          <p:cNvPr name="Freeform 3" id="3"/>
          <p:cNvSpPr/>
          <p:nvPr/>
        </p:nvSpPr>
        <p:spPr>
          <a:xfrm flipH="false" flipV="false" rot="0">
            <a:off x="6229125" y="6304983"/>
            <a:ext cx="3170301" cy="3840126"/>
          </a:xfrm>
          <a:custGeom>
            <a:avLst/>
            <a:gdLst/>
            <a:ahLst/>
            <a:cxnLst/>
            <a:rect r="r" b="b" t="t" l="l"/>
            <a:pathLst>
              <a:path h="3840126" w="3170301">
                <a:moveTo>
                  <a:pt x="0" y="0"/>
                </a:moveTo>
                <a:lnTo>
                  <a:pt x="3170301" y="0"/>
                </a:lnTo>
                <a:lnTo>
                  <a:pt x="3170301" y="3840126"/>
                </a:lnTo>
                <a:lnTo>
                  <a:pt x="0" y="3840126"/>
                </a:lnTo>
                <a:lnTo>
                  <a:pt x="0" y="0"/>
                </a:lnTo>
                <a:close/>
              </a:path>
            </a:pathLst>
          </a:custGeom>
          <a:blipFill>
            <a:blip r:embed="rId3">
              <a:alphaModFix amt="53000"/>
            </a:blip>
            <a:stretch>
              <a:fillRect l="0" t="0" r="-3729" b="0"/>
            </a:stretch>
          </a:blipFill>
        </p:spPr>
      </p:sp>
      <p:sp>
        <p:nvSpPr>
          <p:cNvPr name="TextBox 4" id="4"/>
          <p:cNvSpPr txBox="true"/>
          <p:nvPr/>
        </p:nvSpPr>
        <p:spPr>
          <a:xfrm rot="0">
            <a:off x="1042868" y="624840"/>
            <a:ext cx="16216432" cy="72199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15. What is the distribution of minimum expected salary after five years?</a:t>
            </a:r>
          </a:p>
        </p:txBody>
      </p:sp>
      <p:sp>
        <p:nvSpPr>
          <p:cNvPr name="TextBox 5" id="5"/>
          <p:cNvSpPr txBox="true"/>
          <p:nvPr/>
        </p:nvSpPr>
        <p:spPr>
          <a:xfrm rot="0">
            <a:off x="1028700" y="2283830"/>
            <a:ext cx="9009102" cy="4321175"/>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SELECT</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         `Expected Monthly Salary After 5 Years`,</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          COUNT(*) AS Respondents</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FROM genz</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WHERE Country = 'IND'</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GROUP BY `Expected Monthly Salary After 5 Years`</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ORDER BY Respondents ASC;</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4361763" y="6367263"/>
            <a:ext cx="7416138" cy="2891037"/>
          </a:xfrm>
          <a:custGeom>
            <a:avLst/>
            <a:gdLst/>
            <a:ahLst/>
            <a:cxnLst/>
            <a:rect r="r" b="b" t="t" l="l"/>
            <a:pathLst>
              <a:path h="2891037" w="7416138">
                <a:moveTo>
                  <a:pt x="0" y="0"/>
                </a:moveTo>
                <a:lnTo>
                  <a:pt x="7416138" y="0"/>
                </a:lnTo>
                <a:lnTo>
                  <a:pt x="7416138" y="2891037"/>
                </a:lnTo>
                <a:lnTo>
                  <a:pt x="0" y="2891037"/>
                </a:lnTo>
                <a:lnTo>
                  <a:pt x="0" y="0"/>
                </a:lnTo>
                <a:close/>
              </a:path>
            </a:pathLst>
          </a:custGeom>
          <a:blipFill>
            <a:blip r:embed="rId2"/>
            <a:stretch>
              <a:fillRect l="0" t="0" r="0" b="0"/>
            </a:stretch>
          </a:blipFill>
        </p:spPr>
      </p:sp>
      <p:sp>
        <p:nvSpPr>
          <p:cNvPr name="Freeform 3" id="3"/>
          <p:cNvSpPr/>
          <p:nvPr/>
        </p:nvSpPr>
        <p:spPr>
          <a:xfrm flipH="false" flipV="false" rot="0">
            <a:off x="12587395" y="6172200"/>
            <a:ext cx="5700605" cy="4114800"/>
          </a:xfrm>
          <a:custGeom>
            <a:avLst/>
            <a:gdLst/>
            <a:ahLst/>
            <a:cxnLst/>
            <a:rect r="r" b="b" t="t" l="l"/>
            <a:pathLst>
              <a:path h="4114800" w="5700605">
                <a:moveTo>
                  <a:pt x="0" y="0"/>
                </a:moveTo>
                <a:lnTo>
                  <a:pt x="5700605" y="0"/>
                </a:lnTo>
                <a:lnTo>
                  <a:pt x="5700605" y="4114800"/>
                </a:lnTo>
                <a:lnTo>
                  <a:pt x="0" y="4114800"/>
                </a:lnTo>
                <a:lnTo>
                  <a:pt x="0" y="0"/>
                </a:lnTo>
                <a:close/>
              </a:path>
            </a:pathLst>
          </a:custGeom>
          <a:blipFill>
            <a:blip r:embed="rId3"/>
            <a:stretch>
              <a:fillRect l="0" t="0" r="0" b="0"/>
            </a:stretch>
          </a:blipFill>
        </p:spPr>
      </p:sp>
      <p:sp>
        <p:nvSpPr>
          <p:cNvPr name="TextBox 4" id="4"/>
          <p:cNvSpPr txBox="true"/>
          <p:nvPr/>
        </p:nvSpPr>
        <p:spPr>
          <a:xfrm rot="0">
            <a:off x="2596309" y="624840"/>
            <a:ext cx="12622411" cy="72199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16. What are the remote working preferences by gender?</a:t>
            </a:r>
          </a:p>
        </p:txBody>
      </p:sp>
      <p:sp>
        <p:nvSpPr>
          <p:cNvPr name="TextBox 5" id="5"/>
          <p:cNvSpPr txBox="true"/>
          <p:nvPr/>
        </p:nvSpPr>
        <p:spPr>
          <a:xfrm rot="0">
            <a:off x="1028700" y="2135037"/>
            <a:ext cx="10749201" cy="3702050"/>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SELECT</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         Gender,</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         COUNT(*) AS Respondents</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FROM genz</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WHERE Country = 'IND' AND `Working Environment`= 'Remote'</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GROUP BY Gender;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371376" y="3404681"/>
            <a:ext cx="7839369" cy="9096314"/>
          </a:xfrm>
          <a:custGeom>
            <a:avLst/>
            <a:gdLst/>
            <a:ahLst/>
            <a:cxnLst/>
            <a:rect r="r" b="b" t="t" l="l"/>
            <a:pathLst>
              <a:path h="9096314" w="7839369">
                <a:moveTo>
                  <a:pt x="0" y="0"/>
                </a:moveTo>
                <a:lnTo>
                  <a:pt x="7839368" y="0"/>
                </a:lnTo>
                <a:lnTo>
                  <a:pt x="7839368" y="9096314"/>
                </a:lnTo>
                <a:lnTo>
                  <a:pt x="0" y="90963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608527"/>
            <a:ext cx="4592487" cy="3678473"/>
          </a:xfrm>
          <a:custGeom>
            <a:avLst/>
            <a:gdLst/>
            <a:ahLst/>
            <a:cxnLst/>
            <a:rect r="r" b="b" t="t" l="l"/>
            <a:pathLst>
              <a:path h="3678473" w="4592487">
                <a:moveTo>
                  <a:pt x="0" y="0"/>
                </a:moveTo>
                <a:lnTo>
                  <a:pt x="4592487" y="0"/>
                </a:lnTo>
                <a:lnTo>
                  <a:pt x="4592487" y="3678473"/>
                </a:lnTo>
                <a:lnTo>
                  <a:pt x="0" y="3678473"/>
                </a:lnTo>
                <a:lnTo>
                  <a:pt x="0" y="0"/>
                </a:lnTo>
                <a:close/>
              </a:path>
            </a:pathLst>
          </a:custGeom>
          <a:blipFill>
            <a:blip r:embed="rId4">
              <a:extLst>
                <a:ext uri="{96DAC541-7B7A-43D3-8B79-37D633B846F1}">
                  <asvg:svgBlip xmlns:asvg="http://schemas.microsoft.com/office/drawing/2016/SVG/main" r:embed="rId5"/>
                </a:ext>
              </a:extLst>
            </a:blip>
            <a:stretch>
              <a:fillRect l="0" t="0" r="-136847" b="0"/>
            </a:stretch>
          </a:blipFill>
        </p:spPr>
      </p:sp>
      <p:sp>
        <p:nvSpPr>
          <p:cNvPr name="Freeform 4" id="4"/>
          <p:cNvSpPr/>
          <p:nvPr/>
        </p:nvSpPr>
        <p:spPr>
          <a:xfrm flipH="false" flipV="false" rot="0">
            <a:off x="1495927" y="5988006"/>
            <a:ext cx="7648073" cy="4415834"/>
          </a:xfrm>
          <a:custGeom>
            <a:avLst/>
            <a:gdLst/>
            <a:ahLst/>
            <a:cxnLst/>
            <a:rect r="r" b="b" t="t" l="l"/>
            <a:pathLst>
              <a:path h="4415834" w="7648073">
                <a:moveTo>
                  <a:pt x="0" y="0"/>
                </a:moveTo>
                <a:lnTo>
                  <a:pt x="7648073" y="0"/>
                </a:lnTo>
                <a:lnTo>
                  <a:pt x="7648073" y="4415834"/>
                </a:lnTo>
                <a:lnTo>
                  <a:pt x="0" y="4415834"/>
                </a:lnTo>
                <a:lnTo>
                  <a:pt x="0" y="0"/>
                </a:lnTo>
                <a:close/>
              </a:path>
            </a:pathLst>
          </a:custGeom>
          <a:blipFill>
            <a:blip r:embed="rId4">
              <a:extLst>
                <a:ext uri="{96DAC541-7B7A-43D3-8B79-37D633B846F1}">
                  <asvg:svgBlip xmlns:asvg="http://schemas.microsoft.com/office/drawing/2016/SVG/main" r:embed="rId5"/>
                </a:ext>
              </a:extLst>
            </a:blip>
            <a:stretch>
              <a:fillRect l="-70730" t="0" r="0" b="0"/>
            </a:stretch>
          </a:blipFill>
        </p:spPr>
      </p:sp>
      <p:sp>
        <p:nvSpPr>
          <p:cNvPr name="Freeform 5" id="5"/>
          <p:cNvSpPr/>
          <p:nvPr/>
        </p:nvSpPr>
        <p:spPr>
          <a:xfrm flipH="false" flipV="false" rot="0">
            <a:off x="608461" y="4033154"/>
            <a:ext cx="7968053" cy="5432763"/>
          </a:xfrm>
          <a:custGeom>
            <a:avLst/>
            <a:gdLst/>
            <a:ahLst/>
            <a:cxnLst/>
            <a:rect r="r" b="b" t="t" l="l"/>
            <a:pathLst>
              <a:path h="5432763" w="7968053">
                <a:moveTo>
                  <a:pt x="0" y="0"/>
                </a:moveTo>
                <a:lnTo>
                  <a:pt x="7968053" y="0"/>
                </a:lnTo>
                <a:lnTo>
                  <a:pt x="7968053" y="5432763"/>
                </a:lnTo>
                <a:lnTo>
                  <a:pt x="0" y="54327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838267" y="3437533"/>
            <a:ext cx="8421033" cy="3778840"/>
          </a:xfrm>
          <a:prstGeom prst="rect">
            <a:avLst/>
          </a:prstGeom>
        </p:spPr>
        <p:txBody>
          <a:bodyPr anchor="t" rtlCol="false" tIns="0" lIns="0" bIns="0" rIns="0">
            <a:spAutoFit/>
          </a:bodyPr>
          <a:lstStyle/>
          <a:p>
            <a:pPr algn="l">
              <a:lnSpc>
                <a:spcPts val="4342"/>
              </a:lnSpc>
            </a:pPr>
            <a:r>
              <a:rPr lang="en-US" sz="3101">
                <a:solidFill>
                  <a:srgbClr val="404097"/>
                </a:solidFill>
                <a:latin typeface="Dreaming Outloud All Caps"/>
                <a:ea typeface="Dreaming Outloud All Caps"/>
                <a:cs typeface="Dreaming Outloud All Caps"/>
                <a:sym typeface="Dreaming Outloud All Caps"/>
              </a:rPr>
              <a:t>Employers in India need detailed insights into the career aspirations and preferences of their workforce, especially considering gender differences and key influencing factors. This analysis aims to provide a clear understanding of these aspects to help organizations better attract, retain, and support their employees.</a:t>
            </a:r>
          </a:p>
        </p:txBody>
      </p:sp>
      <p:sp>
        <p:nvSpPr>
          <p:cNvPr name="TextBox 7" id="7"/>
          <p:cNvSpPr txBox="true"/>
          <p:nvPr/>
        </p:nvSpPr>
        <p:spPr>
          <a:xfrm rot="0">
            <a:off x="3095158" y="296594"/>
            <a:ext cx="12097684" cy="1767175"/>
          </a:xfrm>
          <a:prstGeom prst="rect">
            <a:avLst/>
          </a:prstGeom>
        </p:spPr>
        <p:txBody>
          <a:bodyPr anchor="t" rtlCol="false" tIns="0" lIns="0" bIns="0" rIns="0">
            <a:spAutoFit/>
          </a:bodyPr>
          <a:lstStyle/>
          <a:p>
            <a:pPr algn="l">
              <a:lnSpc>
                <a:spcPts val="14421"/>
              </a:lnSpc>
              <a:spcBef>
                <a:spcPct val="0"/>
              </a:spcBef>
            </a:pPr>
            <a:r>
              <a:rPr lang="en-US" sz="10301">
                <a:solidFill>
                  <a:srgbClr val="404A76">
                    <a:alpha val="81961"/>
                  </a:srgbClr>
                </a:solidFill>
                <a:latin typeface="Gagalin"/>
                <a:ea typeface="Gagalin"/>
                <a:cs typeface="Gagalin"/>
                <a:sym typeface="Gagalin"/>
              </a:rPr>
              <a:t>Problem Statement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028700" y="1808774"/>
            <a:ext cx="10459402" cy="7432674"/>
          </a:xfrm>
          <a:prstGeom prst="rect">
            <a:avLst/>
          </a:prstGeom>
        </p:spPr>
        <p:txBody>
          <a:bodyPr anchor="t" rtlCol="false" tIns="0" lIns="0" bIns="0" rIns="0">
            <a:spAutoFit/>
          </a:bodyPr>
          <a:lstStyle/>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WITH cte AS(</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SELECT</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Gender,</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`Frustration at work` ,</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COUNT(*) AS respondents,</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ROW_NUMBER() OVER (PARTITION BY Gender ORDER BY COUNT(*) DESC) AS row_num</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FROM genz</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WHERE `Frustration at work` IS NOT NULL AND Country = 'Ind'</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GROUP BY Gender, `Frustration at work`</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ORDER BY Gender )</a:t>
            </a:r>
          </a:p>
          <a:p>
            <a:pPr algn="l">
              <a:lnSpc>
                <a:spcPts val="3500"/>
              </a:lnSpc>
              <a:spcBef>
                <a:spcPct val="0"/>
              </a:spcBef>
            </a:pP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SELECT</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Gender,</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`Frustration at work` ,</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          respondents</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FROM cte</a:t>
            </a:r>
          </a:p>
          <a:p>
            <a:pPr algn="l">
              <a:lnSpc>
                <a:spcPts val="3500"/>
              </a:lnSpc>
              <a:spcBef>
                <a:spcPct val="0"/>
              </a:spcBef>
            </a:pPr>
            <a:r>
              <a:rPr lang="en-US" sz="2500">
                <a:solidFill>
                  <a:srgbClr val="000000"/>
                </a:solidFill>
                <a:latin typeface="Dreaming Outloud All Caps"/>
                <a:ea typeface="Dreaming Outloud All Caps"/>
                <a:cs typeface="Dreaming Outloud All Caps"/>
                <a:sym typeface="Dreaming Outloud All Caps"/>
              </a:rPr>
              <a:t>WHERE row_num=1;</a:t>
            </a:r>
          </a:p>
        </p:txBody>
      </p:sp>
      <p:sp>
        <p:nvSpPr>
          <p:cNvPr name="Freeform 3" id="3"/>
          <p:cNvSpPr/>
          <p:nvPr/>
        </p:nvSpPr>
        <p:spPr>
          <a:xfrm flipH="false" flipV="false" rot="0">
            <a:off x="7491081" y="6878226"/>
            <a:ext cx="9768219" cy="2380074"/>
          </a:xfrm>
          <a:custGeom>
            <a:avLst/>
            <a:gdLst/>
            <a:ahLst/>
            <a:cxnLst/>
            <a:rect r="r" b="b" t="t" l="l"/>
            <a:pathLst>
              <a:path h="2380074" w="9768219">
                <a:moveTo>
                  <a:pt x="0" y="0"/>
                </a:moveTo>
                <a:lnTo>
                  <a:pt x="9768219" y="0"/>
                </a:lnTo>
                <a:lnTo>
                  <a:pt x="9768219" y="2380074"/>
                </a:lnTo>
                <a:lnTo>
                  <a:pt x="0" y="2380074"/>
                </a:lnTo>
                <a:lnTo>
                  <a:pt x="0" y="0"/>
                </a:lnTo>
                <a:close/>
              </a:path>
            </a:pathLst>
          </a:custGeom>
          <a:blipFill>
            <a:blip r:embed="rId2"/>
            <a:stretch>
              <a:fillRect l="0" t="0" r="0" b="0"/>
            </a:stretch>
          </a:blipFill>
        </p:spPr>
      </p:sp>
      <p:sp>
        <p:nvSpPr>
          <p:cNvPr name="Freeform 4" id="4"/>
          <p:cNvSpPr/>
          <p:nvPr/>
        </p:nvSpPr>
        <p:spPr>
          <a:xfrm flipH="false" flipV="false" rot="0">
            <a:off x="12664362" y="2509643"/>
            <a:ext cx="5673484" cy="4368583"/>
          </a:xfrm>
          <a:custGeom>
            <a:avLst/>
            <a:gdLst/>
            <a:ahLst/>
            <a:cxnLst/>
            <a:rect r="r" b="b" t="t" l="l"/>
            <a:pathLst>
              <a:path h="4368583" w="5673484">
                <a:moveTo>
                  <a:pt x="0" y="0"/>
                </a:moveTo>
                <a:lnTo>
                  <a:pt x="5673485" y="0"/>
                </a:lnTo>
                <a:lnTo>
                  <a:pt x="5673485" y="4368583"/>
                </a:lnTo>
                <a:lnTo>
                  <a:pt x="0" y="4368583"/>
                </a:lnTo>
                <a:lnTo>
                  <a:pt x="0" y="0"/>
                </a:lnTo>
                <a:close/>
              </a:path>
            </a:pathLst>
          </a:custGeom>
          <a:blipFill>
            <a:blip r:embed="rId3">
              <a:alphaModFix amt="53000"/>
            </a:blip>
            <a:stretch>
              <a:fillRect l="0" t="0" r="0" b="0"/>
            </a:stretch>
          </a:blipFill>
        </p:spPr>
      </p:sp>
      <p:sp>
        <p:nvSpPr>
          <p:cNvPr name="TextBox 5" id="5"/>
          <p:cNvSpPr txBox="true"/>
          <p:nvPr/>
        </p:nvSpPr>
        <p:spPr>
          <a:xfrm rot="0">
            <a:off x="2786896" y="624840"/>
            <a:ext cx="12714209" cy="72199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17. What are the top work frustrations for each gender?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028700" y="2520315"/>
            <a:ext cx="13009364" cy="4321175"/>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SELECT</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          `Happier and productive at work`,</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           COUNT(*) AS respondents</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FROM genz</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WHERE Country = 'IND' AND `Happier and productive at work` IS NOT NULL</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GROUP BY `Happier and productive at work`</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ORDER BY respondents DESC;</a:t>
            </a:r>
          </a:p>
        </p:txBody>
      </p:sp>
      <p:sp>
        <p:nvSpPr>
          <p:cNvPr name="Freeform 3" id="3"/>
          <p:cNvSpPr/>
          <p:nvPr/>
        </p:nvSpPr>
        <p:spPr>
          <a:xfrm flipH="false" flipV="false" rot="0">
            <a:off x="9731463" y="5921521"/>
            <a:ext cx="6960272" cy="3986952"/>
          </a:xfrm>
          <a:custGeom>
            <a:avLst/>
            <a:gdLst/>
            <a:ahLst/>
            <a:cxnLst/>
            <a:rect r="r" b="b" t="t" l="l"/>
            <a:pathLst>
              <a:path h="3986952" w="6960272">
                <a:moveTo>
                  <a:pt x="0" y="0"/>
                </a:moveTo>
                <a:lnTo>
                  <a:pt x="6960272" y="0"/>
                </a:lnTo>
                <a:lnTo>
                  <a:pt x="6960272" y="3986952"/>
                </a:lnTo>
                <a:lnTo>
                  <a:pt x="0" y="3986952"/>
                </a:lnTo>
                <a:lnTo>
                  <a:pt x="0" y="0"/>
                </a:lnTo>
                <a:close/>
              </a:path>
            </a:pathLst>
          </a:custGeom>
          <a:blipFill>
            <a:blip r:embed="rId2"/>
            <a:stretch>
              <a:fillRect l="0" t="0" r="0" b="0"/>
            </a:stretch>
          </a:blipFill>
        </p:spPr>
      </p:sp>
      <p:sp>
        <p:nvSpPr>
          <p:cNvPr name="Freeform 4" id="4"/>
          <p:cNvSpPr/>
          <p:nvPr/>
        </p:nvSpPr>
        <p:spPr>
          <a:xfrm flipH="false" flipV="false" rot="0">
            <a:off x="16951869" y="2904054"/>
            <a:ext cx="950145" cy="4114800"/>
          </a:xfrm>
          <a:custGeom>
            <a:avLst/>
            <a:gdLst/>
            <a:ahLst/>
            <a:cxnLst/>
            <a:rect r="r" b="b" t="t" l="l"/>
            <a:pathLst>
              <a:path h="4114800" w="950145">
                <a:moveTo>
                  <a:pt x="0" y="0"/>
                </a:moveTo>
                <a:lnTo>
                  <a:pt x="950145" y="0"/>
                </a:lnTo>
                <a:lnTo>
                  <a:pt x="950145" y="4114800"/>
                </a:lnTo>
                <a:lnTo>
                  <a:pt x="0" y="4114800"/>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7018854"/>
            <a:ext cx="3268146" cy="3268146"/>
          </a:xfrm>
          <a:custGeom>
            <a:avLst/>
            <a:gdLst/>
            <a:ahLst/>
            <a:cxnLst/>
            <a:rect r="r" b="b" t="t" l="l"/>
            <a:pathLst>
              <a:path h="3268146" w="3268146">
                <a:moveTo>
                  <a:pt x="0" y="0"/>
                </a:moveTo>
                <a:lnTo>
                  <a:pt x="3268146" y="0"/>
                </a:lnTo>
                <a:lnTo>
                  <a:pt x="3268146" y="3268146"/>
                </a:lnTo>
                <a:lnTo>
                  <a:pt x="0" y="3268146"/>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253365"/>
            <a:ext cx="16230600" cy="146494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18. What factors boost work happiness and productivity for respondents?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185191" y="6518498"/>
            <a:ext cx="8372065" cy="1932015"/>
          </a:xfrm>
          <a:custGeom>
            <a:avLst/>
            <a:gdLst/>
            <a:ahLst/>
            <a:cxnLst/>
            <a:rect r="r" b="b" t="t" l="l"/>
            <a:pathLst>
              <a:path h="1932015" w="8372065">
                <a:moveTo>
                  <a:pt x="0" y="0"/>
                </a:moveTo>
                <a:lnTo>
                  <a:pt x="8372065" y="0"/>
                </a:lnTo>
                <a:lnTo>
                  <a:pt x="8372065" y="1932015"/>
                </a:lnTo>
                <a:lnTo>
                  <a:pt x="0" y="1932015"/>
                </a:lnTo>
                <a:lnTo>
                  <a:pt x="0" y="0"/>
                </a:lnTo>
                <a:close/>
              </a:path>
            </a:pathLst>
          </a:custGeom>
          <a:blipFill>
            <a:blip r:embed="rId2"/>
            <a:stretch>
              <a:fillRect l="0" t="0" r="0" b="0"/>
            </a:stretch>
          </a:blipFill>
        </p:spPr>
      </p:sp>
      <p:sp>
        <p:nvSpPr>
          <p:cNvPr name="Freeform 3" id="3"/>
          <p:cNvSpPr/>
          <p:nvPr/>
        </p:nvSpPr>
        <p:spPr>
          <a:xfrm flipH="false" flipV="false" rot="0">
            <a:off x="12694487" y="4930486"/>
            <a:ext cx="3808060" cy="4114800"/>
          </a:xfrm>
          <a:custGeom>
            <a:avLst/>
            <a:gdLst/>
            <a:ahLst/>
            <a:cxnLst/>
            <a:rect r="r" b="b" t="t" l="l"/>
            <a:pathLst>
              <a:path h="4114800" w="3808060">
                <a:moveTo>
                  <a:pt x="0" y="0"/>
                </a:moveTo>
                <a:lnTo>
                  <a:pt x="3808060" y="0"/>
                </a:lnTo>
                <a:lnTo>
                  <a:pt x="3808060" y="4114800"/>
                </a:lnTo>
                <a:lnTo>
                  <a:pt x="0" y="4114800"/>
                </a:lnTo>
                <a:lnTo>
                  <a:pt x="0" y="0"/>
                </a:lnTo>
                <a:close/>
              </a:path>
            </a:pathLst>
          </a:custGeom>
          <a:blipFill>
            <a:blip r:embed="rId3">
              <a:alphaModFix amt="51000"/>
            </a:blip>
            <a:stretch>
              <a:fillRect l="0" t="0" r="0" b="0"/>
            </a:stretch>
          </a:blipFill>
        </p:spPr>
      </p:sp>
      <p:sp>
        <p:nvSpPr>
          <p:cNvPr name="TextBox 4" id="4"/>
          <p:cNvSpPr txBox="true"/>
          <p:nvPr/>
        </p:nvSpPr>
        <p:spPr>
          <a:xfrm rot="0">
            <a:off x="1028700" y="253365"/>
            <a:ext cx="16230600" cy="146494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19. What percentage of respondents need sponsorship for education abroad?</a:t>
            </a:r>
          </a:p>
        </p:txBody>
      </p:sp>
      <p:sp>
        <p:nvSpPr>
          <p:cNvPr name="TextBox 5" id="5"/>
          <p:cNvSpPr txBox="true"/>
          <p:nvPr/>
        </p:nvSpPr>
        <p:spPr>
          <a:xfrm rot="0">
            <a:off x="1028700" y="2367281"/>
            <a:ext cx="17519434" cy="2776219"/>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SELECT</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          ROUND(COUNT(CASE WHEN `Study Abroad` = 'Subsidized' THEN 1 END) * 100.0 / COUNT(*),0) AS Interested_in_Sponsorship</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FROM genz</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WHERE Country = 'IND';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9022942" y="613503"/>
            <a:ext cx="8236358" cy="9059994"/>
          </a:xfrm>
          <a:custGeom>
            <a:avLst/>
            <a:gdLst/>
            <a:ahLst/>
            <a:cxnLst/>
            <a:rect r="r" b="b" t="t" l="l"/>
            <a:pathLst>
              <a:path h="9059994" w="8236358">
                <a:moveTo>
                  <a:pt x="0" y="0"/>
                </a:moveTo>
                <a:lnTo>
                  <a:pt x="8236358" y="0"/>
                </a:lnTo>
                <a:lnTo>
                  <a:pt x="8236358" y="9059994"/>
                </a:lnTo>
                <a:lnTo>
                  <a:pt x="0" y="905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079439">
            <a:off x="7359437" y="-4862710"/>
            <a:ext cx="9441254" cy="8531461"/>
          </a:xfrm>
          <a:custGeom>
            <a:avLst/>
            <a:gdLst/>
            <a:ahLst/>
            <a:cxnLst/>
            <a:rect r="r" b="b" t="t" l="l"/>
            <a:pathLst>
              <a:path h="8531461" w="9441254">
                <a:moveTo>
                  <a:pt x="0" y="8531461"/>
                </a:moveTo>
                <a:lnTo>
                  <a:pt x="9441254" y="8531461"/>
                </a:lnTo>
                <a:lnTo>
                  <a:pt x="9441254" y="0"/>
                </a:lnTo>
                <a:lnTo>
                  <a:pt x="0" y="0"/>
                </a:lnTo>
                <a:lnTo>
                  <a:pt x="0" y="853146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80786">
            <a:off x="11814480" y="4383170"/>
            <a:ext cx="9441254" cy="8531461"/>
          </a:xfrm>
          <a:custGeom>
            <a:avLst/>
            <a:gdLst/>
            <a:ahLst/>
            <a:cxnLst/>
            <a:rect r="r" b="b" t="t" l="l"/>
            <a:pathLst>
              <a:path h="8531461" w="9441254">
                <a:moveTo>
                  <a:pt x="0" y="0"/>
                </a:moveTo>
                <a:lnTo>
                  <a:pt x="9441254" y="0"/>
                </a:lnTo>
                <a:lnTo>
                  <a:pt x="9441254" y="8531461"/>
                </a:lnTo>
                <a:lnTo>
                  <a:pt x="0" y="8531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258246">
            <a:off x="19243844" y="2475382"/>
            <a:ext cx="8344623" cy="10912200"/>
          </a:xfrm>
          <a:custGeom>
            <a:avLst/>
            <a:gdLst/>
            <a:ahLst/>
            <a:cxnLst/>
            <a:rect r="r" b="b" t="t" l="l"/>
            <a:pathLst>
              <a:path h="10912200" w="8344623">
                <a:moveTo>
                  <a:pt x="0" y="0"/>
                </a:moveTo>
                <a:lnTo>
                  <a:pt x="8344623" y="0"/>
                </a:lnTo>
                <a:lnTo>
                  <a:pt x="8344623" y="10912199"/>
                </a:lnTo>
                <a:lnTo>
                  <a:pt x="0" y="109121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835796" y="2137707"/>
            <a:ext cx="5699312" cy="4725247"/>
          </a:xfrm>
          <a:custGeom>
            <a:avLst/>
            <a:gdLst/>
            <a:ahLst/>
            <a:cxnLst/>
            <a:rect r="r" b="b" t="t" l="l"/>
            <a:pathLst>
              <a:path h="4725247" w="5699312">
                <a:moveTo>
                  <a:pt x="0" y="0"/>
                </a:moveTo>
                <a:lnTo>
                  <a:pt x="5699311" y="0"/>
                </a:lnTo>
                <a:lnTo>
                  <a:pt x="5699311" y="4725247"/>
                </a:lnTo>
                <a:lnTo>
                  <a:pt x="0" y="4725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863450" y="-73241"/>
            <a:ext cx="7330445" cy="2691447"/>
          </a:xfrm>
          <a:prstGeom prst="rect">
            <a:avLst/>
          </a:prstGeom>
        </p:spPr>
        <p:txBody>
          <a:bodyPr anchor="t" rtlCol="false" tIns="0" lIns="0" bIns="0" rIns="0">
            <a:spAutoFit/>
          </a:bodyPr>
          <a:lstStyle/>
          <a:p>
            <a:pPr algn="ctr">
              <a:lnSpc>
                <a:spcPts val="21662"/>
              </a:lnSpc>
            </a:pPr>
            <a:r>
              <a:rPr lang="en-US" sz="15472">
                <a:solidFill>
                  <a:srgbClr val="FF8282"/>
                </a:solidFill>
                <a:latin typeface="Stella"/>
                <a:ea typeface="Stella"/>
                <a:cs typeface="Stella"/>
                <a:sym typeface="Stella"/>
              </a:rPr>
              <a:t>Conclusion</a:t>
            </a:r>
          </a:p>
        </p:txBody>
      </p:sp>
      <p:sp>
        <p:nvSpPr>
          <p:cNvPr name="TextBox 8" id="8"/>
          <p:cNvSpPr txBox="true"/>
          <p:nvPr/>
        </p:nvSpPr>
        <p:spPr>
          <a:xfrm rot="0">
            <a:off x="1512049" y="3143156"/>
            <a:ext cx="6033249" cy="6530341"/>
          </a:xfrm>
          <a:prstGeom prst="rect">
            <a:avLst/>
          </a:prstGeom>
        </p:spPr>
        <p:txBody>
          <a:bodyPr anchor="t" rtlCol="false" tIns="0" lIns="0" bIns="0" rIns="0">
            <a:spAutoFit/>
          </a:bodyPr>
          <a:lstStyle/>
          <a:p>
            <a:pPr algn="just">
              <a:lnSpc>
                <a:spcPts val="2880"/>
              </a:lnSpc>
            </a:pPr>
            <a:r>
              <a:rPr lang="en-US" sz="3000" spc="-171">
                <a:solidFill>
                  <a:srgbClr val="404A76"/>
                </a:solidFill>
                <a:latin typeface="Dreaming Outloud All Caps"/>
                <a:ea typeface="Dreaming Outloud All Caps"/>
                <a:cs typeface="Dreaming Outloud All Caps"/>
                <a:sym typeface="Dreaming Outloud All Caps"/>
              </a:rPr>
              <a:t>This analysis provides a comprehensive understanding of the career aspirations and preferences of respondents from India, highlighting significant gender differences and key influencing factors. It reveals the importance of education abroad, socially impactful work, and remote working options among the workforce. Additionally, it underscores the need for competitive salaries, work-life balance interventions, and addressing common work frustrations to boost job satisfaction and productivity. These insights can guide employers and policymakers in creating supportive environments that align with the aspirations and needs of the diverse workforce in India.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008270" y="-3875389"/>
            <a:ext cx="8491887" cy="7750777"/>
          </a:xfrm>
          <a:custGeom>
            <a:avLst/>
            <a:gdLst/>
            <a:ahLst/>
            <a:cxnLst/>
            <a:rect r="r" b="b" t="t" l="l"/>
            <a:pathLst>
              <a:path h="7750777" w="8491887">
                <a:moveTo>
                  <a:pt x="0" y="0"/>
                </a:moveTo>
                <a:lnTo>
                  <a:pt x="8491888" y="0"/>
                </a:lnTo>
                <a:lnTo>
                  <a:pt x="8491888" y="7750778"/>
                </a:lnTo>
                <a:lnTo>
                  <a:pt x="0" y="7750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09161" y="4213200"/>
            <a:ext cx="7756707" cy="9000399"/>
          </a:xfrm>
          <a:custGeom>
            <a:avLst/>
            <a:gdLst/>
            <a:ahLst/>
            <a:cxnLst/>
            <a:rect r="r" b="b" t="t" l="l"/>
            <a:pathLst>
              <a:path h="9000399" w="7756707">
                <a:moveTo>
                  <a:pt x="0" y="0"/>
                </a:moveTo>
                <a:lnTo>
                  <a:pt x="7756707" y="0"/>
                </a:lnTo>
                <a:lnTo>
                  <a:pt x="7756707" y="9000399"/>
                </a:lnTo>
                <a:lnTo>
                  <a:pt x="0" y="9000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16374" y="3892232"/>
            <a:ext cx="8971626" cy="6312762"/>
          </a:xfrm>
          <a:custGeom>
            <a:avLst/>
            <a:gdLst/>
            <a:ahLst/>
            <a:cxnLst/>
            <a:rect r="r" b="b" t="t" l="l"/>
            <a:pathLst>
              <a:path h="6312762" w="8971626">
                <a:moveTo>
                  <a:pt x="0" y="0"/>
                </a:moveTo>
                <a:lnTo>
                  <a:pt x="8971626" y="0"/>
                </a:lnTo>
                <a:lnTo>
                  <a:pt x="8971626" y="6312762"/>
                </a:lnTo>
                <a:lnTo>
                  <a:pt x="0" y="63127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228313" y="1562973"/>
            <a:ext cx="12859202" cy="6205470"/>
          </a:xfrm>
          <a:prstGeom prst="rect">
            <a:avLst/>
          </a:prstGeom>
        </p:spPr>
        <p:txBody>
          <a:bodyPr anchor="t" rtlCol="false" tIns="0" lIns="0" bIns="0" rIns="0">
            <a:spAutoFit/>
          </a:bodyPr>
          <a:lstStyle/>
          <a:p>
            <a:pPr algn="ctr">
              <a:lnSpc>
                <a:spcPts val="24174"/>
              </a:lnSpc>
              <a:spcBef>
                <a:spcPct val="0"/>
              </a:spcBef>
            </a:pPr>
            <a:r>
              <a:rPr lang="en-US" sz="17267">
                <a:solidFill>
                  <a:srgbClr val="404A76"/>
                </a:solidFill>
                <a:latin typeface="Horizon"/>
                <a:ea typeface="Horizon"/>
                <a:cs typeface="Horizon"/>
                <a:sym typeface="Horizon"/>
              </a:rPr>
              <a:t>Thank You</a:t>
            </a:r>
          </a:p>
        </p:txBody>
      </p:sp>
      <p:sp>
        <p:nvSpPr>
          <p:cNvPr name="Freeform 6" id="6"/>
          <p:cNvSpPr/>
          <p:nvPr/>
        </p:nvSpPr>
        <p:spPr>
          <a:xfrm flipH="false" flipV="false" rot="0">
            <a:off x="304060" y="3582719"/>
            <a:ext cx="2913315" cy="6704281"/>
          </a:xfrm>
          <a:custGeom>
            <a:avLst/>
            <a:gdLst/>
            <a:ahLst/>
            <a:cxnLst/>
            <a:rect r="r" b="b" t="t" l="l"/>
            <a:pathLst>
              <a:path h="6704281" w="2913315">
                <a:moveTo>
                  <a:pt x="0" y="0"/>
                </a:moveTo>
                <a:lnTo>
                  <a:pt x="2913315" y="0"/>
                </a:lnTo>
                <a:lnTo>
                  <a:pt x="2913315" y="6704281"/>
                </a:lnTo>
                <a:lnTo>
                  <a:pt x="0" y="67042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72258" y="868921"/>
            <a:ext cx="8956261" cy="8549158"/>
          </a:xfrm>
          <a:custGeom>
            <a:avLst/>
            <a:gdLst/>
            <a:ahLst/>
            <a:cxnLst/>
            <a:rect r="r" b="b" t="t" l="l"/>
            <a:pathLst>
              <a:path h="8549158" w="8956261">
                <a:moveTo>
                  <a:pt x="0" y="0"/>
                </a:moveTo>
                <a:lnTo>
                  <a:pt x="8956261" y="0"/>
                </a:lnTo>
                <a:lnTo>
                  <a:pt x="8956261" y="8549158"/>
                </a:lnTo>
                <a:lnTo>
                  <a:pt x="0" y="8549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9985">
            <a:off x="219840" y="571507"/>
            <a:ext cx="6215395" cy="5480849"/>
          </a:xfrm>
          <a:custGeom>
            <a:avLst/>
            <a:gdLst/>
            <a:ahLst/>
            <a:cxnLst/>
            <a:rect r="r" b="b" t="t" l="l"/>
            <a:pathLst>
              <a:path h="5480849" w="6215395">
                <a:moveTo>
                  <a:pt x="0" y="0"/>
                </a:moveTo>
                <a:lnTo>
                  <a:pt x="6215395" y="0"/>
                </a:lnTo>
                <a:lnTo>
                  <a:pt x="6215395" y="5480849"/>
                </a:lnTo>
                <a:lnTo>
                  <a:pt x="0" y="5480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47688">
            <a:off x="2907107" y="3940198"/>
            <a:ext cx="7315735" cy="5586561"/>
          </a:xfrm>
          <a:custGeom>
            <a:avLst/>
            <a:gdLst/>
            <a:ahLst/>
            <a:cxnLst/>
            <a:rect r="r" b="b" t="t" l="l"/>
            <a:pathLst>
              <a:path h="5586561" w="7315735">
                <a:moveTo>
                  <a:pt x="0" y="0"/>
                </a:moveTo>
                <a:lnTo>
                  <a:pt x="7315735" y="0"/>
                </a:lnTo>
                <a:lnTo>
                  <a:pt x="7315735" y="5586561"/>
                </a:lnTo>
                <a:lnTo>
                  <a:pt x="0" y="55865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49078" y="2952148"/>
            <a:ext cx="5202621" cy="4114800"/>
          </a:xfrm>
          <a:custGeom>
            <a:avLst/>
            <a:gdLst/>
            <a:ahLst/>
            <a:cxnLst/>
            <a:rect r="r" b="b" t="t" l="l"/>
            <a:pathLst>
              <a:path h="4114800" w="5202621">
                <a:moveTo>
                  <a:pt x="0" y="0"/>
                </a:moveTo>
                <a:lnTo>
                  <a:pt x="5202621" y="0"/>
                </a:lnTo>
                <a:lnTo>
                  <a:pt x="520262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6347644" y="119392"/>
            <a:ext cx="8983218" cy="1767175"/>
          </a:xfrm>
          <a:prstGeom prst="rect">
            <a:avLst/>
          </a:prstGeom>
        </p:spPr>
        <p:txBody>
          <a:bodyPr anchor="t" rtlCol="false" tIns="0" lIns="0" bIns="0" rIns="0">
            <a:spAutoFit/>
          </a:bodyPr>
          <a:lstStyle/>
          <a:p>
            <a:pPr algn="l">
              <a:lnSpc>
                <a:spcPts val="14421"/>
              </a:lnSpc>
              <a:spcBef>
                <a:spcPct val="0"/>
              </a:spcBef>
            </a:pPr>
            <a:r>
              <a:rPr lang="en-US" sz="10301">
                <a:solidFill>
                  <a:srgbClr val="404A76">
                    <a:alpha val="81961"/>
                  </a:srgbClr>
                </a:solidFill>
                <a:latin typeface="Gagalin"/>
                <a:ea typeface="Gagalin"/>
                <a:cs typeface="Gagalin"/>
                <a:sym typeface="Gagalin"/>
              </a:rPr>
              <a:t>Objective</a:t>
            </a:r>
          </a:p>
        </p:txBody>
      </p:sp>
      <p:sp>
        <p:nvSpPr>
          <p:cNvPr name="TextBox 7" id="7"/>
          <p:cNvSpPr txBox="true"/>
          <p:nvPr/>
        </p:nvSpPr>
        <p:spPr>
          <a:xfrm rot="0">
            <a:off x="10167249" y="3065136"/>
            <a:ext cx="7092051" cy="5728336"/>
          </a:xfrm>
          <a:prstGeom prst="rect">
            <a:avLst/>
          </a:prstGeom>
        </p:spPr>
        <p:txBody>
          <a:bodyPr anchor="t" rtlCol="false" tIns="0" lIns="0" bIns="0" rIns="0">
            <a:spAutoFit/>
          </a:bodyPr>
          <a:lstStyle/>
          <a:p>
            <a:pPr algn="just">
              <a:lnSpc>
                <a:spcPts val="5039"/>
              </a:lnSpc>
            </a:pPr>
            <a:r>
              <a:rPr lang="en-US" sz="3599">
                <a:solidFill>
                  <a:srgbClr val="404A76"/>
                </a:solidFill>
                <a:latin typeface="Dreaming Outloud All Caps"/>
                <a:ea typeface="Dreaming Outloud All Caps"/>
                <a:cs typeface="Dreaming Outloud All Caps"/>
                <a:sym typeface="Dreaming Outloud All Caps"/>
              </a:rPr>
              <a:t>To analyze the career aspirations of respondents from India, focusing on gender differences, key influences, and preferences. This includes examining factors like interest in education abroad, socially impactful companies, salary expectations, remote working preferences, and work frustrations.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183370" y="5692031"/>
            <a:ext cx="14785534" cy="16039534"/>
          </a:xfrm>
          <a:custGeom>
            <a:avLst/>
            <a:gdLst/>
            <a:ahLst/>
            <a:cxnLst/>
            <a:rect r="r" b="b" t="t" l="l"/>
            <a:pathLst>
              <a:path h="16039534" w="14785534">
                <a:moveTo>
                  <a:pt x="0" y="0"/>
                </a:moveTo>
                <a:lnTo>
                  <a:pt x="14785534" y="0"/>
                </a:lnTo>
                <a:lnTo>
                  <a:pt x="14785534" y="16039534"/>
                </a:lnTo>
                <a:lnTo>
                  <a:pt x="0" y="16039534"/>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46836" y="3324924"/>
            <a:ext cx="5243189" cy="4728403"/>
          </a:xfrm>
          <a:custGeom>
            <a:avLst/>
            <a:gdLst/>
            <a:ahLst/>
            <a:cxnLst/>
            <a:rect r="r" b="b" t="t" l="l"/>
            <a:pathLst>
              <a:path h="4728403" w="5243189">
                <a:moveTo>
                  <a:pt x="0" y="0"/>
                </a:moveTo>
                <a:lnTo>
                  <a:pt x="5243189" y="0"/>
                </a:lnTo>
                <a:lnTo>
                  <a:pt x="5243189" y="4728403"/>
                </a:lnTo>
                <a:lnTo>
                  <a:pt x="0" y="4728403"/>
                </a:lnTo>
                <a:lnTo>
                  <a:pt x="0" y="0"/>
                </a:lnTo>
                <a:close/>
              </a:path>
            </a:pathLst>
          </a:custGeom>
          <a:blipFill>
            <a:blip r:embed="rId4">
              <a:alphaModFix amt="65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072851" y="6319031"/>
            <a:ext cx="6142299" cy="3468592"/>
          </a:xfrm>
          <a:custGeom>
            <a:avLst/>
            <a:gdLst/>
            <a:ahLst/>
            <a:cxnLst/>
            <a:rect r="r" b="b" t="t" l="l"/>
            <a:pathLst>
              <a:path h="3468592" w="6142299">
                <a:moveTo>
                  <a:pt x="0" y="0"/>
                </a:moveTo>
                <a:lnTo>
                  <a:pt x="6142298" y="0"/>
                </a:lnTo>
                <a:lnTo>
                  <a:pt x="6142298" y="3468592"/>
                </a:lnTo>
                <a:lnTo>
                  <a:pt x="0" y="3468592"/>
                </a:lnTo>
                <a:lnTo>
                  <a:pt x="0" y="0"/>
                </a:lnTo>
                <a:close/>
              </a:path>
            </a:pathLst>
          </a:custGeom>
          <a:blipFill>
            <a:blip r:embed="rId6"/>
            <a:stretch>
              <a:fillRect l="0" t="0" r="0" b="0"/>
            </a:stretch>
          </a:blipFill>
        </p:spPr>
      </p:sp>
      <p:sp>
        <p:nvSpPr>
          <p:cNvPr name="TextBox 5" id="5"/>
          <p:cNvSpPr txBox="true"/>
          <p:nvPr/>
        </p:nvSpPr>
        <p:spPr>
          <a:xfrm rot="0">
            <a:off x="3669909" y="540950"/>
            <a:ext cx="11812456" cy="1464935"/>
          </a:xfrm>
          <a:prstGeom prst="rect">
            <a:avLst/>
          </a:prstGeom>
        </p:spPr>
        <p:txBody>
          <a:bodyPr anchor="t" rtlCol="false" tIns="0" lIns="0" bIns="0" rIns="0">
            <a:spAutoFit/>
          </a:bodyPr>
          <a:lstStyle/>
          <a:p>
            <a:pPr algn="ctr">
              <a:lnSpc>
                <a:spcPts val="5880"/>
              </a:lnSpc>
            </a:pPr>
            <a:r>
              <a:rPr lang="en-US" sz="4200">
                <a:solidFill>
                  <a:srgbClr val="404A76"/>
                </a:solidFill>
                <a:latin typeface="Dreaming Outloud All Caps"/>
                <a:ea typeface="Dreaming Outloud All Caps"/>
                <a:cs typeface="Dreaming Outloud All Caps"/>
                <a:sym typeface="Dreaming Outloud All Caps"/>
              </a:rPr>
              <a:t>1. What is the gender distribution of respondents from India? </a:t>
            </a:r>
          </a:p>
        </p:txBody>
      </p:sp>
      <p:sp>
        <p:nvSpPr>
          <p:cNvPr name="TextBox 6" id="6"/>
          <p:cNvSpPr txBox="true"/>
          <p:nvPr/>
        </p:nvSpPr>
        <p:spPr>
          <a:xfrm rot="0">
            <a:off x="717367" y="2882265"/>
            <a:ext cx="6483548" cy="4436745"/>
          </a:xfrm>
          <a:prstGeom prst="rect">
            <a:avLst/>
          </a:prstGeom>
        </p:spPr>
        <p:txBody>
          <a:bodyPr anchor="t" rtlCol="false" tIns="0" lIns="0" bIns="0" rIns="0">
            <a:spAutoFit/>
          </a:bodyPr>
          <a:lstStyle/>
          <a:p>
            <a:pPr algn="l">
              <a:lnSpc>
                <a:spcPts val="5880"/>
              </a:lnSpc>
              <a:spcBef>
                <a:spcPct val="0"/>
              </a:spcBef>
            </a:pPr>
            <a:r>
              <a:rPr lang="en-US" sz="4200">
                <a:solidFill>
                  <a:srgbClr val="404A76"/>
                </a:solidFill>
                <a:latin typeface="Dreaming Outloud All Caps"/>
                <a:ea typeface="Dreaming Outloud All Caps"/>
                <a:cs typeface="Dreaming Outloud All Caps"/>
                <a:sym typeface="Dreaming Outloud All Caps"/>
              </a:rPr>
              <a:t>SELECT </a:t>
            </a:r>
          </a:p>
          <a:p>
            <a:pPr algn="l">
              <a:lnSpc>
                <a:spcPts val="5880"/>
              </a:lnSpc>
              <a:spcBef>
                <a:spcPct val="0"/>
              </a:spcBef>
            </a:pPr>
            <a:r>
              <a:rPr lang="en-US" sz="4200">
                <a:solidFill>
                  <a:srgbClr val="404A76"/>
                </a:solidFill>
                <a:latin typeface="Dreaming Outloud All Caps"/>
                <a:ea typeface="Dreaming Outloud All Caps"/>
                <a:cs typeface="Dreaming Outloud All Caps"/>
                <a:sym typeface="Dreaming Outloud All Caps"/>
              </a:rPr>
              <a:t>       Gender, </a:t>
            </a:r>
          </a:p>
          <a:p>
            <a:pPr algn="l">
              <a:lnSpc>
                <a:spcPts val="5880"/>
              </a:lnSpc>
              <a:spcBef>
                <a:spcPct val="0"/>
              </a:spcBef>
            </a:pPr>
            <a:r>
              <a:rPr lang="en-US" sz="4200">
                <a:solidFill>
                  <a:srgbClr val="404A76"/>
                </a:solidFill>
                <a:latin typeface="Dreaming Outloud All Caps"/>
                <a:ea typeface="Dreaming Outloud All Caps"/>
                <a:cs typeface="Dreaming Outloud All Caps"/>
                <a:sym typeface="Dreaming Outloud All Caps"/>
              </a:rPr>
              <a:t>       COUNT(*) AS Respondents</a:t>
            </a:r>
          </a:p>
          <a:p>
            <a:pPr algn="l">
              <a:lnSpc>
                <a:spcPts val="5880"/>
              </a:lnSpc>
              <a:spcBef>
                <a:spcPct val="0"/>
              </a:spcBef>
            </a:pPr>
            <a:r>
              <a:rPr lang="en-US" sz="4200">
                <a:solidFill>
                  <a:srgbClr val="404A76"/>
                </a:solidFill>
                <a:latin typeface="Dreaming Outloud All Caps"/>
                <a:ea typeface="Dreaming Outloud All Caps"/>
                <a:cs typeface="Dreaming Outloud All Caps"/>
                <a:sym typeface="Dreaming Outloud All Caps"/>
              </a:rPr>
              <a:t>FROM genz</a:t>
            </a:r>
          </a:p>
          <a:p>
            <a:pPr algn="l">
              <a:lnSpc>
                <a:spcPts val="5880"/>
              </a:lnSpc>
              <a:spcBef>
                <a:spcPct val="0"/>
              </a:spcBef>
            </a:pPr>
            <a:r>
              <a:rPr lang="en-US" sz="4200">
                <a:solidFill>
                  <a:srgbClr val="404A76"/>
                </a:solidFill>
                <a:latin typeface="Dreaming Outloud All Caps"/>
                <a:ea typeface="Dreaming Outloud All Caps"/>
                <a:cs typeface="Dreaming Outloud All Caps"/>
                <a:sym typeface="Dreaming Outloud All Caps"/>
              </a:rPr>
              <a:t>where Country = 'IND'</a:t>
            </a:r>
          </a:p>
          <a:p>
            <a:pPr algn="l">
              <a:lnSpc>
                <a:spcPts val="5880"/>
              </a:lnSpc>
              <a:spcBef>
                <a:spcPct val="0"/>
              </a:spcBef>
            </a:pPr>
            <a:r>
              <a:rPr lang="en-US" sz="4200">
                <a:solidFill>
                  <a:srgbClr val="404A76"/>
                </a:solidFill>
                <a:latin typeface="Dreaming Outloud All Caps"/>
                <a:ea typeface="Dreaming Outloud All Caps"/>
                <a:cs typeface="Dreaming Outloud All Caps"/>
                <a:sym typeface="Dreaming Outloud All Caps"/>
              </a:rPr>
              <a:t>GROUP BY Gender;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514350" y="2647762"/>
            <a:ext cx="13372743" cy="3714749"/>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SELECT</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 ROUND(COUNT(CASE WHEN `Study Abroad` = 'Yes' THEN 1 END) * 100 / COUNT(*),0) AS</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Interested_in_Study_Abroad_Percentage,</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 ROUND(COUNT(CASE WHEN `Study Abroad` = 'Subsidized' THEN 1 END) * 100 / COUNT(*),0) AS</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Interested_in_Sponsorship_Percentage</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FROM genz</a:t>
            </a:r>
          </a:p>
          <a:p>
            <a:pPr algn="l">
              <a:lnSpc>
                <a:spcPts val="4200"/>
              </a:lnSpc>
              <a:spcBef>
                <a:spcPct val="0"/>
              </a:spcBef>
            </a:pPr>
            <a:r>
              <a:rPr lang="en-US" sz="3000">
                <a:solidFill>
                  <a:srgbClr val="000000"/>
                </a:solidFill>
                <a:latin typeface="Dreaming Outloud All Caps"/>
                <a:ea typeface="Dreaming Outloud All Caps"/>
                <a:cs typeface="Dreaming Outloud All Caps"/>
                <a:sym typeface="Dreaming Outloud All Caps"/>
              </a:rPr>
              <a:t>WHERE Country = 'IND';</a:t>
            </a:r>
          </a:p>
        </p:txBody>
      </p:sp>
      <p:sp>
        <p:nvSpPr>
          <p:cNvPr name="Freeform 3" id="3"/>
          <p:cNvSpPr/>
          <p:nvPr/>
        </p:nvSpPr>
        <p:spPr>
          <a:xfrm flipH="false" flipV="false" rot="0">
            <a:off x="14120155" y="5143500"/>
            <a:ext cx="4167845" cy="4114800"/>
          </a:xfrm>
          <a:custGeom>
            <a:avLst/>
            <a:gdLst/>
            <a:ahLst/>
            <a:cxnLst/>
            <a:rect r="r" b="b" t="t" l="l"/>
            <a:pathLst>
              <a:path h="4114800" w="4167845">
                <a:moveTo>
                  <a:pt x="0" y="0"/>
                </a:moveTo>
                <a:lnTo>
                  <a:pt x="4167845" y="0"/>
                </a:lnTo>
                <a:lnTo>
                  <a:pt x="4167845" y="4114800"/>
                </a:lnTo>
                <a:lnTo>
                  <a:pt x="0" y="4114800"/>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7051632"/>
            <a:ext cx="1247115" cy="3312143"/>
          </a:xfrm>
          <a:custGeom>
            <a:avLst/>
            <a:gdLst/>
            <a:ahLst/>
            <a:cxnLst/>
            <a:rect r="r" b="b" t="t" l="l"/>
            <a:pathLst>
              <a:path h="3312143" w="1247115">
                <a:moveTo>
                  <a:pt x="0" y="0"/>
                </a:moveTo>
                <a:lnTo>
                  <a:pt x="1247115" y="0"/>
                </a:lnTo>
                <a:lnTo>
                  <a:pt x="1247115" y="3312143"/>
                </a:lnTo>
                <a:lnTo>
                  <a:pt x="0" y="3312143"/>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29426" y="7381092"/>
            <a:ext cx="10500780" cy="1436949"/>
          </a:xfrm>
          <a:custGeom>
            <a:avLst/>
            <a:gdLst/>
            <a:ahLst/>
            <a:cxnLst/>
            <a:rect r="r" b="b" t="t" l="l"/>
            <a:pathLst>
              <a:path h="1436949" w="10500780">
                <a:moveTo>
                  <a:pt x="0" y="0"/>
                </a:moveTo>
                <a:lnTo>
                  <a:pt x="10500780" y="0"/>
                </a:lnTo>
                <a:lnTo>
                  <a:pt x="10500780" y="1436949"/>
                </a:lnTo>
                <a:lnTo>
                  <a:pt x="0" y="1436949"/>
                </a:lnTo>
                <a:lnTo>
                  <a:pt x="0" y="0"/>
                </a:lnTo>
                <a:close/>
              </a:path>
            </a:pathLst>
          </a:custGeom>
          <a:blipFill>
            <a:blip r:embed="rId6"/>
            <a:stretch>
              <a:fillRect l="0" t="0" r="0" b="0"/>
            </a:stretch>
          </a:blipFill>
        </p:spPr>
      </p:sp>
      <p:sp>
        <p:nvSpPr>
          <p:cNvPr name="TextBox 6" id="6"/>
          <p:cNvSpPr txBox="true"/>
          <p:nvPr/>
        </p:nvSpPr>
        <p:spPr>
          <a:xfrm rot="0">
            <a:off x="2282094" y="584400"/>
            <a:ext cx="14977206" cy="146494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2. What percentage of respondents from India are interested in education abroad and sponsorship?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9510657" y="3413683"/>
            <a:ext cx="6146902" cy="3748679"/>
          </a:xfrm>
          <a:custGeom>
            <a:avLst/>
            <a:gdLst/>
            <a:ahLst/>
            <a:cxnLst/>
            <a:rect r="r" b="b" t="t" l="l"/>
            <a:pathLst>
              <a:path h="3748679" w="6146902">
                <a:moveTo>
                  <a:pt x="0" y="0"/>
                </a:moveTo>
                <a:lnTo>
                  <a:pt x="6146902" y="0"/>
                </a:lnTo>
                <a:lnTo>
                  <a:pt x="6146902" y="3748678"/>
                </a:lnTo>
                <a:lnTo>
                  <a:pt x="0" y="3748678"/>
                </a:lnTo>
                <a:lnTo>
                  <a:pt x="0" y="0"/>
                </a:lnTo>
                <a:close/>
              </a:path>
            </a:pathLst>
          </a:custGeom>
          <a:blipFill>
            <a:blip r:embed="rId2"/>
            <a:stretch>
              <a:fillRect l="0" t="0" r="0" b="0"/>
            </a:stretch>
          </a:blipFill>
        </p:spPr>
      </p:sp>
      <p:sp>
        <p:nvSpPr>
          <p:cNvPr name="Freeform 3" id="3"/>
          <p:cNvSpPr/>
          <p:nvPr/>
        </p:nvSpPr>
        <p:spPr>
          <a:xfrm flipH="false" flipV="false" rot="0">
            <a:off x="15250529" y="4177713"/>
            <a:ext cx="3037471" cy="4114800"/>
          </a:xfrm>
          <a:custGeom>
            <a:avLst/>
            <a:gdLst/>
            <a:ahLst/>
            <a:cxnLst/>
            <a:rect r="r" b="b" t="t" l="l"/>
            <a:pathLst>
              <a:path h="4114800" w="3037471">
                <a:moveTo>
                  <a:pt x="0" y="0"/>
                </a:moveTo>
                <a:lnTo>
                  <a:pt x="3037471" y="0"/>
                </a:lnTo>
                <a:lnTo>
                  <a:pt x="3037471" y="4114800"/>
                </a:lnTo>
                <a:lnTo>
                  <a:pt x="0" y="4114800"/>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50592" y="7749004"/>
            <a:ext cx="4505362" cy="3018593"/>
          </a:xfrm>
          <a:custGeom>
            <a:avLst/>
            <a:gdLst/>
            <a:ahLst/>
            <a:cxnLst/>
            <a:rect r="r" b="b" t="t" l="l"/>
            <a:pathLst>
              <a:path h="3018593" w="4505362">
                <a:moveTo>
                  <a:pt x="0" y="0"/>
                </a:moveTo>
                <a:lnTo>
                  <a:pt x="4505362" y="0"/>
                </a:lnTo>
                <a:lnTo>
                  <a:pt x="4505362" y="3018592"/>
                </a:lnTo>
                <a:lnTo>
                  <a:pt x="0" y="3018592"/>
                </a:lnTo>
                <a:lnTo>
                  <a:pt x="0" y="0"/>
                </a:lnTo>
                <a:close/>
              </a:path>
            </a:pathLst>
          </a:custGeom>
          <a:blipFill>
            <a:blip r:embed="rId5">
              <a:alphaModFix amt="61000"/>
            </a:blip>
            <a:stretch>
              <a:fillRect l="0" t="0" r="0" b="0"/>
            </a:stretch>
          </a:blipFill>
        </p:spPr>
      </p:sp>
      <p:sp>
        <p:nvSpPr>
          <p:cNvPr name="TextBox 5" id="5"/>
          <p:cNvSpPr txBox="true"/>
          <p:nvPr/>
        </p:nvSpPr>
        <p:spPr>
          <a:xfrm rot="0">
            <a:off x="863160" y="513455"/>
            <a:ext cx="16230600" cy="146494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3. What are the 6 top influences on career aspirations for respondents in India?</a:t>
            </a:r>
          </a:p>
        </p:txBody>
      </p:sp>
      <p:sp>
        <p:nvSpPr>
          <p:cNvPr name="TextBox 6" id="6"/>
          <p:cNvSpPr txBox="true"/>
          <p:nvPr/>
        </p:nvSpPr>
        <p:spPr>
          <a:xfrm rot="0">
            <a:off x="1028700" y="2901315"/>
            <a:ext cx="5579626" cy="5230495"/>
          </a:xfrm>
          <a:prstGeom prst="rect">
            <a:avLst/>
          </a:prstGeom>
        </p:spPr>
        <p:txBody>
          <a:bodyPr anchor="t" rtlCol="false" tIns="0" lIns="0" bIns="0" rIns="0">
            <a:spAutoFit/>
          </a:bodyPr>
          <a:lstStyle/>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SELECT </a:t>
            </a:r>
          </a:p>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     `Influence Factors`, </a:t>
            </a:r>
          </a:p>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      COUNT(*) AS respondents</a:t>
            </a:r>
          </a:p>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FROM genz</a:t>
            </a:r>
          </a:p>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WHERE Country = 'IND'</a:t>
            </a:r>
          </a:p>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GROUP BY `Influence Factors`</a:t>
            </a:r>
          </a:p>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ORDER BY COUNT(*) DESC</a:t>
            </a:r>
          </a:p>
          <a:p>
            <a:pPr algn="l">
              <a:lnSpc>
                <a:spcPts val="5180"/>
              </a:lnSpc>
              <a:spcBef>
                <a:spcPct val="0"/>
              </a:spcBef>
            </a:pPr>
            <a:r>
              <a:rPr lang="en-US" sz="3700">
                <a:solidFill>
                  <a:srgbClr val="000000"/>
                </a:solidFill>
                <a:latin typeface="Dreaming Outloud All Caps"/>
                <a:ea typeface="Dreaming Outloud All Caps"/>
                <a:cs typeface="Dreaming Outloud All Caps"/>
                <a:sym typeface="Dreaming Outloud All Caps"/>
              </a:rPr>
              <a:t>LIMIT 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028700" y="2293034"/>
            <a:ext cx="12226290" cy="4443729"/>
          </a:xfrm>
          <a:prstGeom prst="rect">
            <a:avLst/>
          </a:prstGeom>
        </p:spPr>
        <p:txBody>
          <a:bodyPr anchor="t" rtlCol="false" tIns="0" lIns="0" bIns="0" rIns="0">
            <a:spAutoFit/>
          </a:bodyPr>
          <a:lstStyle/>
          <a:p>
            <a:pPr algn="l">
              <a:lnSpc>
                <a:spcPts val="3920"/>
              </a:lnSpc>
              <a:spcBef>
                <a:spcPct val="0"/>
              </a:spcBef>
            </a:pPr>
            <a:r>
              <a:rPr lang="en-US" sz="2800">
                <a:solidFill>
                  <a:srgbClr val="000000"/>
                </a:solidFill>
                <a:latin typeface="Dreaming Outloud All Caps"/>
                <a:ea typeface="Dreaming Outloud All Caps"/>
                <a:cs typeface="Dreaming Outloud All Caps"/>
                <a:sym typeface="Dreaming Outloud All Caps"/>
              </a:rPr>
              <a:t>SELECT </a:t>
            </a:r>
          </a:p>
          <a:p>
            <a:pPr algn="l">
              <a:lnSpc>
                <a:spcPts val="3920"/>
              </a:lnSpc>
              <a:spcBef>
                <a:spcPct val="0"/>
              </a:spcBef>
            </a:pPr>
            <a:r>
              <a:rPr lang="en-US" sz="2800">
                <a:solidFill>
                  <a:srgbClr val="000000"/>
                </a:solidFill>
                <a:latin typeface="Dreaming Outloud All Caps"/>
                <a:ea typeface="Dreaming Outloud All Caps"/>
                <a:cs typeface="Dreaming Outloud All Caps"/>
                <a:sym typeface="Dreaming Outloud All Caps"/>
              </a:rPr>
              <a:t>     `Influence Factors` AS `Career Aspirations`,</a:t>
            </a:r>
          </a:p>
          <a:p>
            <a:pPr algn="l">
              <a:lnSpc>
                <a:spcPts val="3920"/>
              </a:lnSpc>
              <a:spcBef>
                <a:spcPct val="0"/>
              </a:spcBef>
            </a:pPr>
            <a:r>
              <a:rPr lang="en-US" sz="2800">
                <a:solidFill>
                  <a:srgbClr val="000000"/>
                </a:solidFill>
                <a:latin typeface="Dreaming Outloud All Caps"/>
                <a:ea typeface="Dreaming Outloud All Caps"/>
                <a:cs typeface="Dreaming Outloud All Caps"/>
                <a:sym typeface="Dreaming Outloud All Caps"/>
              </a:rPr>
              <a:t>      COUNT(CASE WHEN Gender = 'M' THEN 1 END) AS Male_Respondents,</a:t>
            </a:r>
          </a:p>
          <a:p>
            <a:pPr algn="l">
              <a:lnSpc>
                <a:spcPts val="3920"/>
              </a:lnSpc>
              <a:spcBef>
                <a:spcPct val="0"/>
              </a:spcBef>
            </a:pPr>
            <a:r>
              <a:rPr lang="en-US" sz="2800">
                <a:solidFill>
                  <a:srgbClr val="000000"/>
                </a:solidFill>
                <a:latin typeface="Dreaming Outloud All Caps"/>
                <a:ea typeface="Dreaming Outloud All Caps"/>
                <a:cs typeface="Dreaming Outloud All Caps"/>
                <a:sym typeface="Dreaming Outloud All Caps"/>
              </a:rPr>
              <a:t>      COUNT(CASE WHEN Gender = 'F' THEN 1 END) AS Female_Respondents,</a:t>
            </a:r>
          </a:p>
          <a:p>
            <a:pPr algn="l">
              <a:lnSpc>
                <a:spcPts val="3920"/>
              </a:lnSpc>
              <a:spcBef>
                <a:spcPct val="0"/>
              </a:spcBef>
            </a:pPr>
            <a:r>
              <a:rPr lang="en-US" sz="2800">
                <a:solidFill>
                  <a:srgbClr val="000000"/>
                </a:solidFill>
                <a:latin typeface="Dreaming Outloud All Caps"/>
                <a:ea typeface="Dreaming Outloud All Caps"/>
                <a:cs typeface="Dreaming Outloud All Caps"/>
                <a:sym typeface="Dreaming Outloud All Caps"/>
              </a:rPr>
              <a:t>      COUNT(CASE WHEN Gender = 'Other' THEN 1 END) AS Other_Respondents</a:t>
            </a:r>
          </a:p>
          <a:p>
            <a:pPr algn="l">
              <a:lnSpc>
                <a:spcPts val="3920"/>
              </a:lnSpc>
              <a:spcBef>
                <a:spcPct val="0"/>
              </a:spcBef>
            </a:pPr>
            <a:r>
              <a:rPr lang="en-US" sz="2800">
                <a:solidFill>
                  <a:srgbClr val="000000"/>
                </a:solidFill>
                <a:latin typeface="Dreaming Outloud All Caps"/>
                <a:ea typeface="Dreaming Outloud All Caps"/>
                <a:cs typeface="Dreaming Outloud All Caps"/>
                <a:sym typeface="Dreaming Outloud All Caps"/>
              </a:rPr>
              <a:t>FROM genz</a:t>
            </a:r>
          </a:p>
          <a:p>
            <a:pPr algn="l">
              <a:lnSpc>
                <a:spcPts val="3920"/>
              </a:lnSpc>
              <a:spcBef>
                <a:spcPct val="0"/>
              </a:spcBef>
            </a:pPr>
            <a:r>
              <a:rPr lang="en-US" sz="2800">
                <a:solidFill>
                  <a:srgbClr val="000000"/>
                </a:solidFill>
                <a:latin typeface="Dreaming Outloud All Caps"/>
                <a:ea typeface="Dreaming Outloud All Caps"/>
                <a:cs typeface="Dreaming Outloud All Caps"/>
                <a:sym typeface="Dreaming Outloud All Caps"/>
              </a:rPr>
              <a:t>WHERE Country = 'IND'</a:t>
            </a:r>
          </a:p>
          <a:p>
            <a:pPr algn="l">
              <a:lnSpc>
                <a:spcPts val="3920"/>
              </a:lnSpc>
              <a:spcBef>
                <a:spcPct val="0"/>
              </a:spcBef>
            </a:pPr>
            <a:r>
              <a:rPr lang="en-US" sz="2800">
                <a:solidFill>
                  <a:srgbClr val="000000"/>
                </a:solidFill>
                <a:latin typeface="Dreaming Outloud All Caps"/>
                <a:ea typeface="Dreaming Outloud All Caps"/>
                <a:cs typeface="Dreaming Outloud All Caps"/>
                <a:sym typeface="Dreaming Outloud All Caps"/>
              </a:rPr>
              <a:t>GROUP BY `Influence Factors`</a:t>
            </a:r>
          </a:p>
          <a:p>
            <a:pPr algn="l">
              <a:lnSpc>
                <a:spcPts val="3920"/>
              </a:lnSpc>
              <a:spcBef>
                <a:spcPct val="0"/>
              </a:spcBef>
            </a:pPr>
            <a:r>
              <a:rPr lang="en-US" sz="2800">
                <a:solidFill>
                  <a:srgbClr val="000000"/>
                </a:solidFill>
                <a:latin typeface="Dreaming Outloud All Caps"/>
                <a:ea typeface="Dreaming Outloud All Caps"/>
                <a:cs typeface="Dreaming Outloud All Caps"/>
                <a:sym typeface="Dreaming Outloud All Caps"/>
              </a:rPr>
              <a:t>ORDER BY Male_Respondents DESC,Female_Respondents DESC, Other_Respondents DESC;</a:t>
            </a:r>
          </a:p>
        </p:txBody>
      </p:sp>
      <p:sp>
        <p:nvSpPr>
          <p:cNvPr name="Freeform 3" id="3"/>
          <p:cNvSpPr/>
          <p:nvPr/>
        </p:nvSpPr>
        <p:spPr>
          <a:xfrm flipH="false" flipV="false" rot="0">
            <a:off x="2879442" y="7140421"/>
            <a:ext cx="8961731" cy="2764466"/>
          </a:xfrm>
          <a:custGeom>
            <a:avLst/>
            <a:gdLst/>
            <a:ahLst/>
            <a:cxnLst/>
            <a:rect r="r" b="b" t="t" l="l"/>
            <a:pathLst>
              <a:path h="2764466" w="8961731">
                <a:moveTo>
                  <a:pt x="0" y="0"/>
                </a:moveTo>
                <a:lnTo>
                  <a:pt x="8961731" y="0"/>
                </a:lnTo>
                <a:lnTo>
                  <a:pt x="8961731" y="2764467"/>
                </a:lnTo>
                <a:lnTo>
                  <a:pt x="0" y="2764467"/>
                </a:lnTo>
                <a:lnTo>
                  <a:pt x="0" y="0"/>
                </a:lnTo>
                <a:close/>
              </a:path>
            </a:pathLst>
          </a:custGeom>
          <a:blipFill>
            <a:blip r:embed="rId2"/>
            <a:stretch>
              <a:fillRect l="0" t="0" r="0" b="0"/>
            </a:stretch>
          </a:blipFill>
        </p:spPr>
      </p:sp>
      <p:sp>
        <p:nvSpPr>
          <p:cNvPr name="Freeform 4" id="4"/>
          <p:cNvSpPr/>
          <p:nvPr/>
        </p:nvSpPr>
        <p:spPr>
          <a:xfrm flipH="false" flipV="false" rot="0">
            <a:off x="13488340" y="3393531"/>
            <a:ext cx="4685590" cy="4114800"/>
          </a:xfrm>
          <a:custGeom>
            <a:avLst/>
            <a:gdLst/>
            <a:ahLst/>
            <a:cxnLst/>
            <a:rect r="r" b="b" t="t" l="l"/>
            <a:pathLst>
              <a:path h="4114800" w="4685590">
                <a:moveTo>
                  <a:pt x="0" y="0"/>
                </a:moveTo>
                <a:lnTo>
                  <a:pt x="4685590" y="0"/>
                </a:lnTo>
                <a:lnTo>
                  <a:pt x="4685590" y="4114800"/>
                </a:lnTo>
                <a:lnTo>
                  <a:pt x="0" y="4114800"/>
                </a:lnTo>
                <a:lnTo>
                  <a:pt x="0" y="0"/>
                </a:lnTo>
                <a:close/>
              </a:path>
            </a:pathLst>
          </a:custGeom>
          <a:blipFill>
            <a:blip r:embed="rId3">
              <a:alphaModFix amt="55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652815" y="624840"/>
            <a:ext cx="14178319" cy="72199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4. How do career aspiration influences vary by gender in India?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489349" y="6887209"/>
            <a:ext cx="9275528" cy="1759152"/>
          </a:xfrm>
          <a:custGeom>
            <a:avLst/>
            <a:gdLst/>
            <a:ahLst/>
            <a:cxnLst/>
            <a:rect r="r" b="b" t="t" l="l"/>
            <a:pathLst>
              <a:path h="1759152" w="9275528">
                <a:moveTo>
                  <a:pt x="0" y="0"/>
                </a:moveTo>
                <a:lnTo>
                  <a:pt x="9275528" y="0"/>
                </a:lnTo>
                <a:lnTo>
                  <a:pt x="9275528" y="1759152"/>
                </a:lnTo>
                <a:lnTo>
                  <a:pt x="0" y="1759152"/>
                </a:lnTo>
                <a:lnTo>
                  <a:pt x="0" y="0"/>
                </a:lnTo>
                <a:close/>
              </a:path>
            </a:pathLst>
          </a:custGeom>
          <a:blipFill>
            <a:blip r:embed="rId2"/>
            <a:stretch>
              <a:fillRect l="0" t="0" r="0" b="0"/>
            </a:stretch>
          </a:blipFill>
        </p:spPr>
      </p:sp>
      <p:sp>
        <p:nvSpPr>
          <p:cNvPr name="Freeform 3" id="3"/>
          <p:cNvSpPr/>
          <p:nvPr/>
        </p:nvSpPr>
        <p:spPr>
          <a:xfrm flipH="false" flipV="false" rot="0">
            <a:off x="13990427" y="5451475"/>
            <a:ext cx="4297573" cy="4835525"/>
          </a:xfrm>
          <a:custGeom>
            <a:avLst/>
            <a:gdLst/>
            <a:ahLst/>
            <a:cxnLst/>
            <a:rect r="r" b="b" t="t" l="l"/>
            <a:pathLst>
              <a:path h="4835525" w="4297573">
                <a:moveTo>
                  <a:pt x="0" y="0"/>
                </a:moveTo>
                <a:lnTo>
                  <a:pt x="4297573" y="0"/>
                </a:lnTo>
                <a:lnTo>
                  <a:pt x="4297573" y="4835525"/>
                </a:lnTo>
                <a:lnTo>
                  <a:pt x="0" y="4835525"/>
                </a:lnTo>
                <a:lnTo>
                  <a:pt x="0" y="0"/>
                </a:lnTo>
                <a:close/>
              </a:path>
            </a:pathLst>
          </a:custGeom>
          <a:blipFill>
            <a:blip r:embed="rId3">
              <a:alphaModFix amt="52000"/>
            </a:blip>
            <a:stretch>
              <a:fillRect l="0" t="0" r="0" b="0"/>
            </a:stretch>
          </a:blipFill>
        </p:spPr>
      </p:sp>
      <p:sp>
        <p:nvSpPr>
          <p:cNvPr name="TextBox 4" id="4"/>
          <p:cNvSpPr txBox="true"/>
          <p:nvPr/>
        </p:nvSpPr>
        <p:spPr>
          <a:xfrm rot="0">
            <a:off x="1170591" y="489806"/>
            <a:ext cx="16230600" cy="146494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5. What percentage of respondents are willing to work for a company for at least 3 years?</a:t>
            </a:r>
          </a:p>
        </p:txBody>
      </p:sp>
      <p:sp>
        <p:nvSpPr>
          <p:cNvPr name="TextBox 5" id="5"/>
          <p:cNvSpPr txBox="true"/>
          <p:nvPr/>
        </p:nvSpPr>
        <p:spPr>
          <a:xfrm rot="0">
            <a:off x="1028700" y="3291840"/>
            <a:ext cx="14946154" cy="2214244"/>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SELECT</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        ROUND(SUM(CASE WHEN `Employer for 3 years` = 'Yes' THEN 1 END) * 100 / COUNT(*),0) AS</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Emp_Work_atLeast_3_Years_Percentage</a:t>
            </a:r>
          </a:p>
          <a:p>
            <a:pPr algn="l">
              <a:lnSpc>
                <a:spcPts val="4480"/>
              </a:lnSpc>
              <a:spcBef>
                <a:spcPct val="0"/>
              </a:spcBef>
            </a:pPr>
            <a:r>
              <a:rPr lang="en-US" sz="3200">
                <a:solidFill>
                  <a:srgbClr val="000000"/>
                </a:solidFill>
                <a:latin typeface="Dreaming Outloud All Caps"/>
                <a:ea typeface="Dreaming Outloud All Caps"/>
                <a:cs typeface="Dreaming Outloud All Caps"/>
                <a:sym typeface="Dreaming Outloud All Caps"/>
              </a:rPr>
              <a:t>FROM genz;</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989960" y="6098713"/>
            <a:ext cx="7442000" cy="4909579"/>
          </a:xfrm>
          <a:custGeom>
            <a:avLst/>
            <a:gdLst/>
            <a:ahLst/>
            <a:cxnLst/>
            <a:rect r="r" b="b" t="t" l="l"/>
            <a:pathLst>
              <a:path h="4909579" w="7442000">
                <a:moveTo>
                  <a:pt x="0" y="0"/>
                </a:moveTo>
                <a:lnTo>
                  <a:pt x="7442000" y="0"/>
                </a:lnTo>
                <a:lnTo>
                  <a:pt x="7442000" y="4909578"/>
                </a:lnTo>
                <a:lnTo>
                  <a:pt x="0" y="4909578"/>
                </a:lnTo>
                <a:lnTo>
                  <a:pt x="0" y="0"/>
                </a:lnTo>
                <a:close/>
              </a:path>
            </a:pathLst>
          </a:custGeom>
          <a:blipFill>
            <a:blip r:embed="rId2">
              <a:alphaModFix amt="54000"/>
            </a:blip>
            <a:stretch>
              <a:fillRect l="0" t="0" r="0" b="0"/>
            </a:stretch>
          </a:blipFill>
        </p:spPr>
      </p:sp>
      <p:sp>
        <p:nvSpPr>
          <p:cNvPr name="Freeform 3" id="3"/>
          <p:cNvSpPr/>
          <p:nvPr/>
        </p:nvSpPr>
        <p:spPr>
          <a:xfrm flipH="false" flipV="false" rot="0">
            <a:off x="10915891" y="3260264"/>
            <a:ext cx="5813452" cy="4746426"/>
          </a:xfrm>
          <a:custGeom>
            <a:avLst/>
            <a:gdLst/>
            <a:ahLst/>
            <a:cxnLst/>
            <a:rect r="r" b="b" t="t" l="l"/>
            <a:pathLst>
              <a:path h="4746426" w="5813452">
                <a:moveTo>
                  <a:pt x="0" y="0"/>
                </a:moveTo>
                <a:lnTo>
                  <a:pt x="5813451" y="0"/>
                </a:lnTo>
                <a:lnTo>
                  <a:pt x="5813451" y="4746426"/>
                </a:lnTo>
                <a:lnTo>
                  <a:pt x="0" y="4746426"/>
                </a:lnTo>
                <a:lnTo>
                  <a:pt x="0" y="0"/>
                </a:lnTo>
                <a:close/>
              </a:path>
            </a:pathLst>
          </a:custGeom>
          <a:blipFill>
            <a:blip r:embed="rId3"/>
            <a:stretch>
              <a:fillRect l="0" t="0" r="0" b="0"/>
            </a:stretch>
          </a:blipFill>
        </p:spPr>
      </p:sp>
      <p:sp>
        <p:nvSpPr>
          <p:cNvPr name="TextBox 4" id="4"/>
          <p:cNvSpPr txBox="true"/>
          <p:nvPr/>
        </p:nvSpPr>
        <p:spPr>
          <a:xfrm rot="0">
            <a:off x="1028700" y="513455"/>
            <a:ext cx="16230600" cy="1464945"/>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Dreaming Outloud All Caps"/>
                <a:ea typeface="Dreaming Outloud All Caps"/>
                <a:cs typeface="Dreaming Outloud All Caps"/>
                <a:sym typeface="Dreaming Outloud All Caps"/>
              </a:rPr>
              <a:t>6. How many respondents prefer to work for socially impactful companies?</a:t>
            </a:r>
          </a:p>
        </p:txBody>
      </p:sp>
      <p:sp>
        <p:nvSpPr>
          <p:cNvPr name="TextBox 5" id="5"/>
          <p:cNvSpPr txBox="true"/>
          <p:nvPr/>
        </p:nvSpPr>
        <p:spPr>
          <a:xfrm rot="0">
            <a:off x="1028700" y="2804097"/>
            <a:ext cx="7415689" cy="4321175"/>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SELECT</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         `Work With Unsocial Company`,</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          COUNT(*) Respondents</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FROM genz</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WHERE Country = 'IND'</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GROUP BY `Work With Unsocial Company`</a:t>
            </a:r>
          </a:p>
          <a:p>
            <a:pPr algn="l">
              <a:lnSpc>
                <a:spcPts val="4900"/>
              </a:lnSpc>
              <a:spcBef>
                <a:spcPct val="0"/>
              </a:spcBef>
            </a:pPr>
            <a:r>
              <a:rPr lang="en-US" sz="3500">
                <a:solidFill>
                  <a:srgbClr val="000000"/>
                </a:solidFill>
                <a:latin typeface="Dreaming Outloud All Caps"/>
                <a:ea typeface="Dreaming Outloud All Caps"/>
                <a:cs typeface="Dreaming Outloud All Caps"/>
                <a:sym typeface="Dreaming Outloud All Caps"/>
              </a:rPr>
              <a:t>ORDER BY `Work With Unsocial Company`;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DAGMJBivdxU</dc:identifier>
  <dcterms:modified xsi:type="dcterms:W3CDTF">2011-08-01T06:04:30Z</dcterms:modified>
  <cp:revision>1</cp:revision>
  <dc:title>Pastel Grainy Psychedelic Marketing Agency Project Proposal Presentation  </dc:title>
</cp:coreProperties>
</file>